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7" r:id="rId3"/>
    <p:sldId id="268" r:id="rId4"/>
    <p:sldId id="269" r:id="rId5"/>
    <p:sldId id="284" r:id="rId6"/>
    <p:sldId id="285" r:id="rId7"/>
    <p:sldId id="286" r:id="rId8"/>
    <p:sldId id="270" r:id="rId9"/>
    <p:sldId id="271" r:id="rId10"/>
    <p:sldId id="281" r:id="rId11"/>
    <p:sldId id="288" r:id="rId12"/>
    <p:sldId id="289" r:id="rId13"/>
    <p:sldId id="278" r:id="rId14"/>
    <p:sldId id="279" r:id="rId15"/>
    <p:sldId id="290" r:id="rId16"/>
    <p:sldId id="272" r:id="rId17"/>
    <p:sldId id="273" r:id="rId18"/>
    <p:sldId id="287" r:id="rId19"/>
    <p:sldId id="280" r:id="rId20"/>
    <p:sldId id="291" r:id="rId21"/>
    <p:sldId id="282" r:id="rId22"/>
    <p:sldId id="292" r:id="rId23"/>
    <p:sldId id="276" r:id="rId24"/>
    <p:sldId id="277" r:id="rId25"/>
    <p:sldId id="274" r:id="rId26"/>
    <p:sldId id="275" r:id="rId27"/>
    <p:sldId id="283" r:id="rId28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56"/>
            <p14:sldId id="267"/>
          </p14:sldIdLst>
        </p14:section>
        <p14:section name="Bevezető" id="{34C61D3D-3DDA-8544-919D-38908B71CF6E}">
          <p14:sldIdLst>
            <p14:sldId id="268"/>
            <p14:sldId id="269"/>
            <p14:sldId id="284"/>
          </p14:sldIdLst>
        </p14:section>
        <p14:section name="Rendszer" id="{08E0E799-E2AE-4E32-A5E5-189D847CAC28}">
          <p14:sldIdLst>
            <p14:sldId id="285"/>
            <p14:sldId id="286"/>
          </p14:sldIdLst>
        </p14:section>
        <p14:section name="Célkitűzés" id="{DBB0F080-D76F-2449-A8A8-97428CE5CDE4}">
          <p14:sldIdLst>
            <p14:sldId id="270"/>
            <p14:sldId id="271"/>
            <p14:sldId id="281"/>
            <p14:sldId id="288"/>
            <p14:sldId id="289"/>
          </p14:sldIdLst>
        </p14:section>
        <p14:section name="Rendszer" id="{A068C15A-F21E-48B4-90C1-4819537CAD5B}">
          <p14:sldIdLst>
            <p14:sldId id="278"/>
            <p14:sldId id="279"/>
            <p14:sldId id="290"/>
          </p14:sldIdLst>
        </p14:section>
        <p14:section name="Eredmények" id="{D01103C6-D9B4-874A-903D-1D54C47D2E73}">
          <p14:sldIdLst>
            <p14:sldId id="272"/>
            <p14:sldId id="273"/>
            <p14:sldId id="287"/>
            <p14:sldId id="280"/>
            <p14:sldId id="291"/>
            <p14:sldId id="282"/>
            <p14:sldId id="292"/>
          </p14:sldIdLst>
        </p14:section>
        <p14:section name="Tobábbfejlesztési lehetőségek" id="{0792C347-C14E-4BB0-A27F-3D61F3E9EC66}">
          <p14:sldIdLst>
            <p14:sldId id="276"/>
            <p14:sldId id="277"/>
          </p14:sldIdLst>
        </p14:section>
        <p14:section name="Összegzés" id="{17ED8106-7472-CA40-A9D6-5927206203E6}">
          <p14:sldIdLst>
            <p14:sldId id="274"/>
            <p14:sldId id="275"/>
          </p14:sldIdLst>
        </p14:section>
        <p14:section name="Köszönet" id="{62EB98AB-2A1D-4629-9236-1F10B4B95F27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C0E"/>
    <a:srgbClr val="626262"/>
    <a:srgbClr val="12231D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967" autoAdjust="0"/>
  </p:normalViewPr>
  <p:slideViewPr>
    <p:cSldViewPr snapToGrid="0" snapToObjects="1">
      <p:cViewPr varScale="1">
        <p:scale>
          <a:sx n="94" d="100"/>
          <a:sy n="94" d="100"/>
        </p:scale>
        <p:origin x="1230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25;llamvizsga\m&#233;r&#233;s\Iperf_ossz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25;llamvizsga\m&#233;r&#233;s\Iperf_ossz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&#225;llamvizsga\m&#233;r&#233;s\sourcesOnOff_ossz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1816620135154644E-2"/>
          <c:y val="4.401658146396633E-2"/>
          <c:w val="0.86238345670088601"/>
          <c:h val="0.8469302857976749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TP_LINK mezei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Munka1!$A$4:$A$10</c:f>
              <c:numCache>
                <c:formatCode>General</c:formatCode>
                <c:ptCount val="7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</c:numCache>
            </c:numRef>
          </c:cat>
          <c:val>
            <c:numRef>
              <c:f>Munka1!$B$4:$B$10</c:f>
              <c:numCache>
                <c:formatCode>General</c:formatCode>
                <c:ptCount val="7"/>
                <c:pt idx="0">
                  <c:v>91.2</c:v>
                </c:pt>
                <c:pt idx="1">
                  <c:v>91.2</c:v>
                </c:pt>
                <c:pt idx="2">
                  <c:v>91.2</c:v>
                </c:pt>
                <c:pt idx="3">
                  <c:v>91.2</c:v>
                </c:pt>
                <c:pt idx="4">
                  <c:v>91.1</c:v>
                </c:pt>
                <c:pt idx="5">
                  <c:v>91.2</c:v>
                </c:pt>
                <c:pt idx="6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9B-4772-987A-C30FDDA5B211}"/>
            </c:ext>
          </c:extLst>
        </c:ser>
        <c:ser>
          <c:idx val="1"/>
          <c:order val="1"/>
          <c:tx>
            <c:strRef>
              <c:f>Munka1!$D$1</c:f>
              <c:strCache>
                <c:ptCount val="1"/>
                <c:pt idx="0">
                  <c:v>TP_LINK ipari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Munka1!$A$4:$A$10</c:f>
              <c:numCache>
                <c:formatCode>General</c:formatCode>
                <c:ptCount val="7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</c:numCache>
            </c:numRef>
          </c:cat>
          <c:val>
            <c:numRef>
              <c:f>Munka1!$D$4:$D$10</c:f>
              <c:numCache>
                <c:formatCode>General</c:formatCode>
                <c:ptCount val="7"/>
                <c:pt idx="0">
                  <c:v>215</c:v>
                </c:pt>
                <c:pt idx="1">
                  <c:v>215</c:v>
                </c:pt>
                <c:pt idx="2">
                  <c:v>216</c:v>
                </c:pt>
                <c:pt idx="3">
                  <c:v>214</c:v>
                </c:pt>
                <c:pt idx="4">
                  <c:v>200</c:v>
                </c:pt>
                <c:pt idx="5">
                  <c:v>100</c:v>
                </c:pt>
                <c:pt idx="6">
                  <c:v>59.6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9B-4772-987A-C30FDDA5B211}"/>
            </c:ext>
          </c:extLst>
        </c:ser>
        <c:ser>
          <c:idx val="2"/>
          <c:order val="2"/>
          <c:tx>
            <c:strRef>
              <c:f>Munka1!$F$1</c:f>
              <c:strCache>
                <c:ptCount val="1"/>
                <c:pt idx="0">
                  <c:v>Cisco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Munka1!$A$4:$A$10</c:f>
              <c:numCache>
                <c:formatCode>General</c:formatCode>
                <c:ptCount val="7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</c:numCache>
            </c:numRef>
          </c:cat>
          <c:val>
            <c:numRef>
              <c:f>Munka1!$F$4:$F$10</c:f>
              <c:numCache>
                <c:formatCode>General</c:formatCode>
                <c:ptCount val="7"/>
                <c:pt idx="0">
                  <c:v>94.6</c:v>
                </c:pt>
                <c:pt idx="1">
                  <c:v>94.6</c:v>
                </c:pt>
                <c:pt idx="2">
                  <c:v>94.5</c:v>
                </c:pt>
                <c:pt idx="3">
                  <c:v>94.7</c:v>
                </c:pt>
                <c:pt idx="4">
                  <c:v>94.8</c:v>
                </c:pt>
                <c:pt idx="5">
                  <c:v>94.8</c:v>
                </c:pt>
                <c:pt idx="6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9B-4772-987A-C30FDDA5B211}"/>
            </c:ext>
          </c:extLst>
        </c:ser>
        <c:ser>
          <c:idx val="3"/>
          <c:order val="3"/>
          <c:tx>
            <c:strRef>
              <c:f>Munka1!$H$1</c:f>
              <c:strCache>
                <c:ptCount val="1"/>
                <c:pt idx="0">
                  <c:v>Asus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Munka1!$A$4:$A$10</c:f>
              <c:numCache>
                <c:formatCode>General</c:formatCode>
                <c:ptCount val="7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</c:numCache>
            </c:numRef>
          </c:cat>
          <c:val>
            <c:numRef>
              <c:f>Munka1!$H$4:$H$10</c:f>
              <c:numCache>
                <c:formatCode>General</c:formatCode>
                <c:ptCount val="7"/>
                <c:pt idx="0">
                  <c:v>943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89B-4772-987A-C30FDDA5B2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90830192"/>
        <c:axId val="1190841232"/>
      </c:barChart>
      <c:catAx>
        <c:axId val="11908301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Mbps</a:t>
                </a:r>
              </a:p>
              <a:p>
                <a:pPr>
                  <a:defRPr/>
                </a:pPr>
                <a:endParaRPr lang="hu-HU" dirty="0"/>
              </a:p>
            </c:rich>
          </c:tx>
          <c:layout>
            <c:manualLayout>
              <c:xMode val="edge"/>
              <c:yMode val="edge"/>
              <c:x val="0"/>
              <c:y val="0.4344610304487734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841232"/>
        <c:crosses val="autoZero"/>
        <c:auto val="1"/>
        <c:lblAlgn val="ctr"/>
        <c:lblOffset val="100"/>
        <c:noMultiLvlLbl val="0"/>
      </c:catAx>
      <c:valAx>
        <c:axId val="1190841232"/>
        <c:scaling>
          <c:orientation val="minMax"/>
          <c:max val="16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Mbps</a:t>
                </a:r>
              </a:p>
            </c:rich>
          </c:tx>
          <c:layout>
            <c:manualLayout>
              <c:xMode val="edge"/>
              <c:yMode val="edge"/>
              <c:x val="0.44985250015129535"/>
              <c:y val="0.9301529394300406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830192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31326987907216"/>
          <c:y val="0.9615306256707693"/>
          <c:w val="0.47373442751063705"/>
          <c:h val="2.47914703010879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6682507290383454E-2"/>
          <c:y val="2.1260124546631835E-2"/>
          <c:w val="0.87981226576710925"/>
          <c:h val="0.8175223587129780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Munka1!$L$1</c:f>
              <c:strCache>
                <c:ptCount val="1"/>
                <c:pt idx="0">
                  <c:v>TP_LINK mezei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Munka1!$K$4:$K$10</c:f>
              <c:numCache>
                <c:formatCode>General</c:formatCode>
                <c:ptCount val="7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</c:numCache>
            </c:numRef>
          </c:cat>
          <c:val>
            <c:numRef>
              <c:f>Munka1!$N$4:$N$10</c:f>
              <c:numCache>
                <c:formatCode>General</c:formatCode>
                <c:ptCount val="7"/>
                <c:pt idx="0">
                  <c:v>0.71</c:v>
                </c:pt>
                <c:pt idx="1">
                  <c:v>0.55000000000000004</c:v>
                </c:pt>
                <c:pt idx="2">
                  <c:v>0.46</c:v>
                </c:pt>
                <c:pt idx="3">
                  <c:v>0.43</c:v>
                </c:pt>
                <c:pt idx="4">
                  <c:v>0.23</c:v>
                </c:pt>
                <c:pt idx="5">
                  <c:v>0.17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2A-44EC-A3F7-32814A83469E}"/>
            </c:ext>
          </c:extLst>
        </c:ser>
        <c:ser>
          <c:idx val="1"/>
          <c:order val="1"/>
          <c:tx>
            <c:strRef>
              <c:f>Munka1!$P$1</c:f>
              <c:strCache>
                <c:ptCount val="1"/>
                <c:pt idx="0">
                  <c:v>TP_LINK ipari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Munka1!$K$4:$K$10</c:f>
              <c:numCache>
                <c:formatCode>General</c:formatCode>
                <c:ptCount val="7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</c:numCache>
            </c:numRef>
          </c:cat>
          <c:val>
            <c:numRef>
              <c:f>Munka1!$R$4:$R$10</c:f>
              <c:numCache>
                <c:formatCode>General</c:formatCode>
                <c:ptCount val="7"/>
                <c:pt idx="0">
                  <c:v>66</c:v>
                </c:pt>
                <c:pt idx="1">
                  <c:v>59</c:v>
                </c:pt>
                <c:pt idx="2">
                  <c:v>46</c:v>
                </c:pt>
                <c:pt idx="3">
                  <c:v>18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2A-44EC-A3F7-32814A83469E}"/>
            </c:ext>
          </c:extLst>
        </c:ser>
        <c:ser>
          <c:idx val="2"/>
          <c:order val="2"/>
          <c:tx>
            <c:strRef>
              <c:f>Munka1!$T$1</c:f>
              <c:strCache>
                <c:ptCount val="1"/>
                <c:pt idx="0">
                  <c:v>Cisco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Munka1!$K$4:$K$10</c:f>
              <c:numCache>
                <c:formatCode>General</c:formatCode>
                <c:ptCount val="7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</c:numCache>
            </c:numRef>
          </c:cat>
          <c:val>
            <c:numRef>
              <c:f>Munka1!$V$4:$V$10</c:f>
              <c:numCache>
                <c:formatCode>General</c:formatCode>
                <c:ptCount val="7"/>
                <c:pt idx="0">
                  <c:v>1.1000000000000001</c:v>
                </c:pt>
                <c:pt idx="1">
                  <c:v>1.2</c:v>
                </c:pt>
                <c:pt idx="2">
                  <c:v>0.82</c:v>
                </c:pt>
                <c:pt idx="3">
                  <c:v>1.4</c:v>
                </c:pt>
                <c:pt idx="4">
                  <c:v>1.1000000000000001</c:v>
                </c:pt>
                <c:pt idx="5">
                  <c:v>1.5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2A-44EC-A3F7-32814A83469E}"/>
            </c:ext>
          </c:extLst>
        </c:ser>
        <c:ser>
          <c:idx val="3"/>
          <c:order val="3"/>
          <c:tx>
            <c:strRef>
              <c:f>Munka1!$X$1</c:f>
              <c:strCache>
                <c:ptCount val="1"/>
                <c:pt idx="0">
                  <c:v>Asus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Munka1!$K$4:$K$10</c:f>
              <c:numCache>
                <c:formatCode>General</c:formatCode>
                <c:ptCount val="7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</c:numCache>
            </c:numRef>
          </c:cat>
          <c:val>
            <c:numRef>
              <c:f>Munka1!$Z$4:$Z$10</c:f>
              <c:numCache>
                <c:formatCode>General</c:formatCode>
                <c:ptCount val="7"/>
                <c:pt idx="0">
                  <c:v>0.22</c:v>
                </c:pt>
                <c:pt idx="1">
                  <c:v>0.11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22A-44EC-A3F7-32814A83469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190830192"/>
        <c:axId val="1190841232"/>
      </c:barChart>
      <c:catAx>
        <c:axId val="11908301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Mbps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841232"/>
        <c:crosses val="autoZero"/>
        <c:auto val="1"/>
        <c:lblAlgn val="ctr"/>
        <c:lblOffset val="100"/>
        <c:noMultiLvlLbl val="0"/>
      </c:catAx>
      <c:valAx>
        <c:axId val="1190841232"/>
        <c:scaling>
          <c:orientation val="minMax"/>
          <c:max val="7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830192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Munka1!$B$1</c:f>
              <c:strCache>
                <c:ptCount val="1"/>
                <c:pt idx="0">
                  <c:v>TP_LINK mezei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Munka1!$A$4:$A$15</c:f>
              <c:numCache>
                <c:formatCode>General</c:formatCode>
                <c:ptCount val="12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  <c:pt idx="7">
                  <c:v>30</c:v>
                </c:pt>
                <c:pt idx="8">
                  <c:v>10</c:v>
                </c:pt>
                <c:pt idx="9">
                  <c:v>5</c:v>
                </c:pt>
                <c:pt idx="10">
                  <c:v>1</c:v>
                </c:pt>
                <c:pt idx="11">
                  <c:v>0.5</c:v>
                </c:pt>
              </c:numCache>
            </c:numRef>
          </c:cat>
          <c:val>
            <c:numRef>
              <c:f>Munka1!$B$4:$B$15</c:f>
              <c:numCache>
                <c:formatCode>General</c:formatCode>
                <c:ptCount val="12"/>
                <c:pt idx="0">
                  <c:v>93.19</c:v>
                </c:pt>
                <c:pt idx="1">
                  <c:v>94.64</c:v>
                </c:pt>
                <c:pt idx="2">
                  <c:v>97.39</c:v>
                </c:pt>
                <c:pt idx="3">
                  <c:v>97.39</c:v>
                </c:pt>
                <c:pt idx="4">
                  <c:v>95.88</c:v>
                </c:pt>
                <c:pt idx="5">
                  <c:v>89.92</c:v>
                </c:pt>
                <c:pt idx="6">
                  <c:v>96.52</c:v>
                </c:pt>
                <c:pt idx="7">
                  <c:v>93.43</c:v>
                </c:pt>
                <c:pt idx="8">
                  <c:v>75.16</c:v>
                </c:pt>
                <c:pt idx="9">
                  <c:v>44.25</c:v>
                </c:pt>
                <c:pt idx="10">
                  <c:v>9.0500000000000007</c:v>
                </c:pt>
                <c:pt idx="11">
                  <c:v>4.42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35-45BD-94B9-CE13494A0DD2}"/>
            </c:ext>
          </c:extLst>
        </c:ser>
        <c:ser>
          <c:idx val="1"/>
          <c:order val="1"/>
          <c:tx>
            <c:strRef>
              <c:f>Munka1!$D$1</c:f>
              <c:strCache>
                <c:ptCount val="1"/>
                <c:pt idx="0">
                  <c:v>TP_LINK ipari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Munka1!$A$4:$A$15</c:f>
              <c:numCache>
                <c:formatCode>General</c:formatCode>
                <c:ptCount val="12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  <c:pt idx="7">
                  <c:v>30</c:v>
                </c:pt>
                <c:pt idx="8">
                  <c:v>10</c:v>
                </c:pt>
                <c:pt idx="9">
                  <c:v>5</c:v>
                </c:pt>
                <c:pt idx="10">
                  <c:v>1</c:v>
                </c:pt>
                <c:pt idx="11">
                  <c:v>0.5</c:v>
                </c:pt>
              </c:numCache>
            </c:numRef>
          </c:cat>
          <c:val>
            <c:numRef>
              <c:f>Munka1!$D$4:$D$15</c:f>
              <c:numCache>
                <c:formatCode>General</c:formatCode>
                <c:ptCount val="12"/>
                <c:pt idx="0">
                  <c:v>194.67</c:v>
                </c:pt>
                <c:pt idx="1">
                  <c:v>200.42</c:v>
                </c:pt>
                <c:pt idx="2">
                  <c:v>203.07</c:v>
                </c:pt>
                <c:pt idx="3">
                  <c:v>204.7</c:v>
                </c:pt>
                <c:pt idx="4">
                  <c:v>201.25</c:v>
                </c:pt>
                <c:pt idx="5">
                  <c:v>179.04</c:v>
                </c:pt>
                <c:pt idx="6">
                  <c:v>164.11</c:v>
                </c:pt>
                <c:pt idx="7">
                  <c:v>187.8</c:v>
                </c:pt>
                <c:pt idx="8">
                  <c:v>87.21</c:v>
                </c:pt>
                <c:pt idx="9">
                  <c:v>45.07</c:v>
                </c:pt>
                <c:pt idx="10">
                  <c:v>9.08</c:v>
                </c:pt>
                <c:pt idx="11">
                  <c:v>4.3499999999999996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35-45BD-94B9-CE13494A0DD2}"/>
            </c:ext>
          </c:extLst>
        </c:ser>
        <c:ser>
          <c:idx val="2"/>
          <c:order val="2"/>
          <c:tx>
            <c:strRef>
              <c:f>Munka1!$F$1</c:f>
              <c:strCache>
                <c:ptCount val="1"/>
                <c:pt idx="0">
                  <c:v>Cisco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Munka1!$A$4:$A$15</c:f>
              <c:numCache>
                <c:formatCode>General</c:formatCode>
                <c:ptCount val="12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  <c:pt idx="7">
                  <c:v>30</c:v>
                </c:pt>
                <c:pt idx="8">
                  <c:v>10</c:v>
                </c:pt>
                <c:pt idx="9">
                  <c:v>5</c:v>
                </c:pt>
                <c:pt idx="10">
                  <c:v>1</c:v>
                </c:pt>
                <c:pt idx="11">
                  <c:v>0.5</c:v>
                </c:pt>
              </c:numCache>
            </c:numRef>
          </c:cat>
          <c:val>
            <c:numRef>
              <c:f>Munka1!$F$4:$F$15</c:f>
              <c:numCache>
                <c:formatCode>General</c:formatCode>
                <c:ptCount val="12"/>
                <c:pt idx="0">
                  <c:v>98.33</c:v>
                </c:pt>
                <c:pt idx="1">
                  <c:v>97.07</c:v>
                </c:pt>
                <c:pt idx="2">
                  <c:v>97.48</c:v>
                </c:pt>
                <c:pt idx="3">
                  <c:v>97.31</c:v>
                </c:pt>
                <c:pt idx="4">
                  <c:v>96.91</c:v>
                </c:pt>
                <c:pt idx="5">
                  <c:v>98.07</c:v>
                </c:pt>
                <c:pt idx="6">
                  <c:v>98.24</c:v>
                </c:pt>
                <c:pt idx="7">
                  <c:v>98.11</c:v>
                </c:pt>
                <c:pt idx="8">
                  <c:v>86.54</c:v>
                </c:pt>
                <c:pt idx="9">
                  <c:v>44.51</c:v>
                </c:pt>
                <c:pt idx="10">
                  <c:v>8.98</c:v>
                </c:pt>
                <c:pt idx="11">
                  <c:v>4.43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135-45BD-94B9-CE13494A0DD2}"/>
            </c:ext>
          </c:extLst>
        </c:ser>
        <c:ser>
          <c:idx val="3"/>
          <c:order val="3"/>
          <c:tx>
            <c:strRef>
              <c:f>Munka1!$H$1</c:f>
              <c:strCache>
                <c:ptCount val="1"/>
                <c:pt idx="0">
                  <c:v>Asus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Munka1!$A$4:$A$15</c:f>
              <c:numCache>
                <c:formatCode>General</c:formatCode>
                <c:ptCount val="12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  <c:pt idx="7">
                  <c:v>30</c:v>
                </c:pt>
                <c:pt idx="8">
                  <c:v>10</c:v>
                </c:pt>
                <c:pt idx="9">
                  <c:v>5</c:v>
                </c:pt>
                <c:pt idx="10">
                  <c:v>1</c:v>
                </c:pt>
                <c:pt idx="11">
                  <c:v>0.5</c:v>
                </c:pt>
              </c:numCache>
            </c:numRef>
          </c:cat>
          <c:val>
            <c:numRef>
              <c:f>Munka1!$H$4:$H$15</c:f>
              <c:numCache>
                <c:formatCode>General</c:formatCode>
                <c:ptCount val="12"/>
                <c:pt idx="0">
                  <c:v>848.03</c:v>
                </c:pt>
                <c:pt idx="1">
                  <c:v>931.68</c:v>
                </c:pt>
                <c:pt idx="2">
                  <c:v>911.54</c:v>
                </c:pt>
                <c:pt idx="3">
                  <c:v>870.28</c:v>
                </c:pt>
                <c:pt idx="4">
                  <c:v>942.09</c:v>
                </c:pt>
                <c:pt idx="5">
                  <c:v>868.06</c:v>
                </c:pt>
                <c:pt idx="6">
                  <c:v>440.02</c:v>
                </c:pt>
                <c:pt idx="7">
                  <c:v>269.52</c:v>
                </c:pt>
                <c:pt idx="8">
                  <c:v>90.22</c:v>
                </c:pt>
                <c:pt idx="9">
                  <c:v>44.14</c:v>
                </c:pt>
                <c:pt idx="10">
                  <c:v>9.09</c:v>
                </c:pt>
                <c:pt idx="11">
                  <c:v>4.3499999999999996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135-45BD-94B9-CE13494A0D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90830192"/>
        <c:axId val="1190841232"/>
        <c:extLst>
          <c:ext xmlns:c15="http://schemas.microsoft.com/office/drawing/2012/chart" uri="{02D57815-91ED-43cb-92C2-25804820EDAC}">
            <c15:filteredBarSeries>
              <c15:ser>
                <c:idx val="4"/>
                <c:order val="4"/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Munka1!$A$4:$A$15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1000</c:v>
                      </c:pt>
                      <c:pt idx="1">
                        <c:v>800</c:v>
                      </c:pt>
                      <c:pt idx="2">
                        <c:v>600</c:v>
                      </c:pt>
                      <c:pt idx="3">
                        <c:v>400</c:v>
                      </c:pt>
                      <c:pt idx="4">
                        <c:v>200</c:v>
                      </c:pt>
                      <c:pt idx="5">
                        <c:v>100</c:v>
                      </c:pt>
                      <c:pt idx="6">
                        <c:v>50</c:v>
                      </c:pt>
                      <c:pt idx="7">
                        <c:v>30</c:v>
                      </c:pt>
                      <c:pt idx="8">
                        <c:v>10</c:v>
                      </c:pt>
                      <c:pt idx="9">
                        <c:v>5</c:v>
                      </c:pt>
                      <c:pt idx="10">
                        <c:v>1</c:v>
                      </c:pt>
                      <c:pt idx="11">
                        <c:v>0.5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Munka1!$F$4:$F$15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98.33</c:v>
                      </c:pt>
                      <c:pt idx="1">
                        <c:v>97.07</c:v>
                      </c:pt>
                      <c:pt idx="2">
                        <c:v>97.48</c:v>
                      </c:pt>
                      <c:pt idx="3">
                        <c:v>97.31</c:v>
                      </c:pt>
                      <c:pt idx="4">
                        <c:v>96.91</c:v>
                      </c:pt>
                      <c:pt idx="5">
                        <c:v>98.07</c:v>
                      </c:pt>
                      <c:pt idx="6">
                        <c:v>98.24</c:v>
                      </c:pt>
                      <c:pt idx="7">
                        <c:v>98.11</c:v>
                      </c:pt>
                      <c:pt idx="8">
                        <c:v>86.54</c:v>
                      </c:pt>
                      <c:pt idx="9">
                        <c:v>44.51</c:v>
                      </c:pt>
                      <c:pt idx="10">
                        <c:v>8.98</c:v>
                      </c:pt>
                      <c:pt idx="11">
                        <c:v>4.43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7135-45BD-94B9-CE13494A0DD2}"/>
                  </c:ext>
                </c:extLst>
              </c15:ser>
            </c15:filteredBarSeries>
            <c15:filteredBarSeries>
              <c15:ser>
                <c:idx val="5"/>
                <c:order val="5"/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Munka1!$A$4:$A$15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1000</c:v>
                      </c:pt>
                      <c:pt idx="1">
                        <c:v>800</c:v>
                      </c:pt>
                      <c:pt idx="2">
                        <c:v>600</c:v>
                      </c:pt>
                      <c:pt idx="3">
                        <c:v>400</c:v>
                      </c:pt>
                      <c:pt idx="4">
                        <c:v>200</c:v>
                      </c:pt>
                      <c:pt idx="5">
                        <c:v>100</c:v>
                      </c:pt>
                      <c:pt idx="6">
                        <c:v>50</c:v>
                      </c:pt>
                      <c:pt idx="7">
                        <c:v>30</c:v>
                      </c:pt>
                      <c:pt idx="8">
                        <c:v>10</c:v>
                      </c:pt>
                      <c:pt idx="9">
                        <c:v>5</c:v>
                      </c:pt>
                      <c:pt idx="10">
                        <c:v>1</c:v>
                      </c:pt>
                      <c:pt idx="11">
                        <c:v>0.5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Munka1!$G$4:$G$15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94.27</c:v>
                      </c:pt>
                      <c:pt idx="1">
                        <c:v>93.1</c:v>
                      </c:pt>
                      <c:pt idx="2">
                        <c:v>93.42</c:v>
                      </c:pt>
                      <c:pt idx="3">
                        <c:v>93.24</c:v>
                      </c:pt>
                      <c:pt idx="4">
                        <c:v>92.87</c:v>
                      </c:pt>
                      <c:pt idx="5">
                        <c:v>93.76</c:v>
                      </c:pt>
                      <c:pt idx="6">
                        <c:v>94.07</c:v>
                      </c:pt>
                      <c:pt idx="7">
                        <c:v>94.27</c:v>
                      </c:pt>
                      <c:pt idx="8">
                        <c:v>84.31</c:v>
                      </c:pt>
                      <c:pt idx="9">
                        <c:v>43.4</c:v>
                      </c:pt>
                      <c:pt idx="10">
                        <c:v>8.7100000000000009</c:v>
                      </c:pt>
                      <c:pt idx="11">
                        <c:v>4.28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7135-45BD-94B9-CE13494A0DD2}"/>
                  </c:ext>
                </c:extLst>
              </c15:ser>
            </c15:filteredBarSeries>
            <c15:filteredBarSeries>
              <c15:ser>
                <c:idx val="6"/>
                <c:order val="6"/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Munka1!$A$4:$A$15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1000</c:v>
                      </c:pt>
                      <c:pt idx="1">
                        <c:v>800</c:v>
                      </c:pt>
                      <c:pt idx="2">
                        <c:v>600</c:v>
                      </c:pt>
                      <c:pt idx="3">
                        <c:v>400</c:v>
                      </c:pt>
                      <c:pt idx="4">
                        <c:v>200</c:v>
                      </c:pt>
                      <c:pt idx="5">
                        <c:v>100</c:v>
                      </c:pt>
                      <c:pt idx="6">
                        <c:v>50</c:v>
                      </c:pt>
                      <c:pt idx="7">
                        <c:v>30</c:v>
                      </c:pt>
                      <c:pt idx="8">
                        <c:v>10</c:v>
                      </c:pt>
                      <c:pt idx="9">
                        <c:v>5</c:v>
                      </c:pt>
                      <c:pt idx="10">
                        <c:v>1</c:v>
                      </c:pt>
                      <c:pt idx="11">
                        <c:v>0.5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Munka1!$H$4:$H$15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848.03</c:v>
                      </c:pt>
                      <c:pt idx="1">
                        <c:v>931.68</c:v>
                      </c:pt>
                      <c:pt idx="2">
                        <c:v>911.54</c:v>
                      </c:pt>
                      <c:pt idx="3">
                        <c:v>870.28</c:v>
                      </c:pt>
                      <c:pt idx="4">
                        <c:v>942.09</c:v>
                      </c:pt>
                      <c:pt idx="5">
                        <c:v>868.06</c:v>
                      </c:pt>
                      <c:pt idx="6">
                        <c:v>440.02</c:v>
                      </c:pt>
                      <c:pt idx="7">
                        <c:v>269.52</c:v>
                      </c:pt>
                      <c:pt idx="8">
                        <c:v>90.22</c:v>
                      </c:pt>
                      <c:pt idx="9">
                        <c:v>44.14</c:v>
                      </c:pt>
                      <c:pt idx="10">
                        <c:v>9.09</c:v>
                      </c:pt>
                      <c:pt idx="11">
                        <c:v>4.3499999999999996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7135-45BD-94B9-CE13494A0DD2}"/>
                  </c:ext>
                </c:extLst>
              </c15:ser>
            </c15:filteredBarSeries>
            <c15:filteredBarSeries>
              <c15:ser>
                <c:idx val="7"/>
                <c:order val="7"/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Munka1!$A$4:$A$15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1000</c:v>
                      </c:pt>
                      <c:pt idx="1">
                        <c:v>800</c:v>
                      </c:pt>
                      <c:pt idx="2">
                        <c:v>600</c:v>
                      </c:pt>
                      <c:pt idx="3">
                        <c:v>400</c:v>
                      </c:pt>
                      <c:pt idx="4">
                        <c:v>200</c:v>
                      </c:pt>
                      <c:pt idx="5">
                        <c:v>100</c:v>
                      </c:pt>
                      <c:pt idx="6">
                        <c:v>50</c:v>
                      </c:pt>
                      <c:pt idx="7">
                        <c:v>30</c:v>
                      </c:pt>
                      <c:pt idx="8">
                        <c:v>10</c:v>
                      </c:pt>
                      <c:pt idx="9">
                        <c:v>5</c:v>
                      </c:pt>
                      <c:pt idx="10">
                        <c:v>1</c:v>
                      </c:pt>
                      <c:pt idx="11">
                        <c:v>0.5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Munka1!$I$4:$I$15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823.28</c:v>
                      </c:pt>
                      <c:pt idx="1">
                        <c:v>906.97</c:v>
                      </c:pt>
                      <c:pt idx="2">
                        <c:v>886.91</c:v>
                      </c:pt>
                      <c:pt idx="3">
                        <c:v>845.81</c:v>
                      </c:pt>
                      <c:pt idx="4">
                        <c:v>917.78</c:v>
                      </c:pt>
                      <c:pt idx="5">
                        <c:v>849.66</c:v>
                      </c:pt>
                      <c:pt idx="6">
                        <c:v>431.29</c:v>
                      </c:pt>
                      <c:pt idx="7">
                        <c:v>264.16000000000003</c:v>
                      </c:pt>
                      <c:pt idx="8">
                        <c:v>88.31</c:v>
                      </c:pt>
                      <c:pt idx="9">
                        <c:v>43.07</c:v>
                      </c:pt>
                      <c:pt idx="10">
                        <c:v>8.82</c:v>
                      </c:pt>
                      <c:pt idx="11">
                        <c:v>4.2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7135-45BD-94B9-CE13494A0DD2}"/>
                  </c:ext>
                </c:extLst>
              </c15:ser>
            </c15:filteredBarSeries>
          </c:ext>
        </c:extLst>
      </c:barChart>
      <c:catAx>
        <c:axId val="11908301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Mbps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841232"/>
        <c:crosses val="autoZero"/>
        <c:auto val="1"/>
        <c:lblAlgn val="ctr"/>
        <c:lblOffset val="100"/>
        <c:noMultiLvlLbl val="0"/>
      </c:catAx>
      <c:valAx>
        <c:axId val="1190841232"/>
        <c:scaling>
          <c:orientation val="minMax"/>
          <c:max val="1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Mbps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830192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Munka1!$L$1</c:f>
              <c:strCache>
                <c:ptCount val="1"/>
                <c:pt idx="0">
                  <c:v>TP_LINK mezei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Munka1!$K$4:$K$15</c:f>
              <c:numCache>
                <c:formatCode>General</c:formatCode>
                <c:ptCount val="12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  <c:pt idx="7">
                  <c:v>30</c:v>
                </c:pt>
                <c:pt idx="8">
                  <c:v>10</c:v>
                </c:pt>
                <c:pt idx="9">
                  <c:v>5</c:v>
                </c:pt>
                <c:pt idx="10">
                  <c:v>1</c:v>
                </c:pt>
                <c:pt idx="11">
                  <c:v>0.5</c:v>
                </c:pt>
              </c:numCache>
            </c:numRef>
          </c:cat>
          <c:val>
            <c:numRef>
              <c:f>Munka1!$O$4:$O$15</c:f>
              <c:numCache>
                <c:formatCode>0.00</c:formatCode>
                <c:ptCount val="12"/>
                <c:pt idx="0">
                  <c:v>0.1228803145736066</c:v>
                </c:pt>
                <c:pt idx="1">
                  <c:v>0.1228803145736066</c:v>
                </c:pt>
                <c:pt idx="2">
                  <c:v>0.13516834603096584</c:v>
                </c:pt>
                <c:pt idx="3">
                  <c:v>0.1228803145736066</c:v>
                </c:pt>
                <c:pt idx="4">
                  <c:v>0.1228803145736066</c:v>
                </c:pt>
                <c:pt idx="5">
                  <c:v>0.1228803145736066</c:v>
                </c:pt>
                <c:pt idx="6">
                  <c:v>0.13513513513512976</c:v>
                </c:pt>
                <c:pt idx="7">
                  <c:v>0.13513513513512976</c:v>
                </c:pt>
                <c:pt idx="8">
                  <c:v>1.4029180695843024E-2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CE-43A5-BCA1-C876DDFE6DFB}"/>
            </c:ext>
          </c:extLst>
        </c:ser>
        <c:ser>
          <c:idx val="1"/>
          <c:order val="1"/>
          <c:tx>
            <c:strRef>
              <c:f>Munka1!$S$1</c:f>
              <c:strCache>
                <c:ptCount val="1"/>
                <c:pt idx="0">
                  <c:v>TP_LINK ipari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Munka1!$K$4:$K$15</c:f>
              <c:numCache>
                <c:formatCode>General</c:formatCode>
                <c:ptCount val="12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  <c:pt idx="7">
                  <c:v>30</c:v>
                </c:pt>
                <c:pt idx="8">
                  <c:v>10</c:v>
                </c:pt>
                <c:pt idx="9">
                  <c:v>5</c:v>
                </c:pt>
                <c:pt idx="10">
                  <c:v>1</c:v>
                </c:pt>
                <c:pt idx="11">
                  <c:v>0.5</c:v>
                </c:pt>
              </c:numCache>
            </c:numRef>
          </c:cat>
          <c:val>
            <c:numRef>
              <c:f>Munka1!$V$4:$V$15</c:f>
              <c:numCache>
                <c:formatCode>0.00</c:formatCode>
                <c:ptCount val="12"/>
                <c:pt idx="0">
                  <c:v>65.623690631700882</c:v>
                </c:pt>
                <c:pt idx="1">
                  <c:v>65.623690631700882</c:v>
                </c:pt>
                <c:pt idx="2">
                  <c:v>66.382337558837449</c:v>
                </c:pt>
                <c:pt idx="3">
                  <c:v>66.435014047020559</c:v>
                </c:pt>
                <c:pt idx="4">
                  <c:v>65.850136918098087</c:v>
                </c:pt>
                <c:pt idx="5">
                  <c:v>64.993833735074844</c:v>
                </c:pt>
                <c:pt idx="6">
                  <c:v>59.862003990246066</c:v>
                </c:pt>
                <c:pt idx="7">
                  <c:v>52.311424592299744</c:v>
                </c:pt>
                <c:pt idx="8">
                  <c:v>26.771436448855809</c:v>
                </c:pt>
                <c:pt idx="9">
                  <c:v>9.7474884604941678</c:v>
                </c:pt>
                <c:pt idx="10">
                  <c:v>0.13458950201884079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CE-43A5-BCA1-C876DDFE6DFB}"/>
            </c:ext>
          </c:extLst>
        </c:ser>
        <c:ser>
          <c:idx val="2"/>
          <c:order val="2"/>
          <c:tx>
            <c:strRef>
              <c:f>Munka1!$Z$1</c:f>
              <c:strCache>
                <c:ptCount val="1"/>
                <c:pt idx="0">
                  <c:v>Cisco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Munka1!$K$4:$K$15</c:f>
              <c:numCache>
                <c:formatCode>General</c:formatCode>
                <c:ptCount val="12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  <c:pt idx="7">
                  <c:v>30</c:v>
                </c:pt>
                <c:pt idx="8">
                  <c:v>10</c:v>
                </c:pt>
                <c:pt idx="9">
                  <c:v>5</c:v>
                </c:pt>
                <c:pt idx="10">
                  <c:v>1</c:v>
                </c:pt>
                <c:pt idx="11">
                  <c:v>0.5</c:v>
                </c:pt>
              </c:numCache>
            </c:numRef>
          </c:cat>
          <c:val>
            <c:numRef>
              <c:f>Munka1!$AC$4:$AC$15</c:f>
              <c:numCache>
                <c:formatCode>0.00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1.2285012285005337E-2</c:v>
                </c:pt>
                <c:pt idx="8">
                  <c:v>0</c:v>
                </c:pt>
                <c:pt idx="9">
                  <c:v>8.1146875845277577E-2</c:v>
                </c:pt>
                <c:pt idx="10">
                  <c:v>0.13422818791946156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CE-43A5-BCA1-C876DDFE6DFB}"/>
            </c:ext>
          </c:extLst>
        </c:ser>
        <c:ser>
          <c:idx val="3"/>
          <c:order val="3"/>
          <c:tx>
            <c:strRef>
              <c:f>Munka1!$AG$1</c:f>
              <c:strCache>
                <c:ptCount val="1"/>
                <c:pt idx="0">
                  <c:v>Asus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Munka1!$K$4:$K$15</c:f>
              <c:numCache>
                <c:formatCode>General</c:formatCode>
                <c:ptCount val="12"/>
                <c:pt idx="0">
                  <c:v>1000</c:v>
                </c:pt>
                <c:pt idx="1">
                  <c:v>800</c:v>
                </c:pt>
                <c:pt idx="2">
                  <c:v>600</c:v>
                </c:pt>
                <c:pt idx="3">
                  <c:v>400</c:v>
                </c:pt>
                <c:pt idx="4">
                  <c:v>200</c:v>
                </c:pt>
                <c:pt idx="5">
                  <c:v>100</c:v>
                </c:pt>
                <c:pt idx="6">
                  <c:v>50</c:v>
                </c:pt>
                <c:pt idx="7">
                  <c:v>30</c:v>
                </c:pt>
                <c:pt idx="8">
                  <c:v>10</c:v>
                </c:pt>
                <c:pt idx="9">
                  <c:v>5</c:v>
                </c:pt>
                <c:pt idx="10">
                  <c:v>1</c:v>
                </c:pt>
                <c:pt idx="11">
                  <c:v>0.5</c:v>
                </c:pt>
              </c:numCache>
            </c:numRef>
          </c:cat>
          <c:val>
            <c:numRef>
              <c:f>Munka1!$AJ$4:$AJ$15</c:f>
              <c:numCache>
                <c:formatCode>0.00</c:formatCode>
                <c:ptCount val="12"/>
                <c:pt idx="0">
                  <c:v>0</c:v>
                </c:pt>
                <c:pt idx="1">
                  <c:v>2.4576364909876247E-3</c:v>
                </c:pt>
                <c:pt idx="2">
                  <c:v>9.8305459639504988E-3</c:v>
                </c:pt>
                <c:pt idx="3">
                  <c:v>3.6868624800234784E-3</c:v>
                </c:pt>
                <c:pt idx="4">
                  <c:v>2.4575156973867252E-3</c:v>
                </c:pt>
                <c:pt idx="5">
                  <c:v>1.3834894370603479E-3</c:v>
                </c:pt>
                <c:pt idx="6">
                  <c:v>1.6720543975026203E-2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7CE-43A5-BCA1-C876DDFE6DF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190830192"/>
        <c:axId val="1190841232"/>
      </c:barChart>
      <c:catAx>
        <c:axId val="11908301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Mbps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841232"/>
        <c:crosses val="autoZero"/>
        <c:auto val="1"/>
        <c:lblAlgn val="ctr"/>
        <c:lblOffset val="100"/>
        <c:noMultiLvlLbl val="0"/>
      </c:catAx>
      <c:valAx>
        <c:axId val="1190841232"/>
        <c:scaling>
          <c:orientation val="minMax"/>
          <c:max val="7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0830192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40507849410763"/>
          <c:y val="2.4017467248908297E-2"/>
          <c:w val="0.84977223575878602"/>
          <c:h val="0.8540772071327027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Munka1!$A$1</c:f>
              <c:strCache>
                <c:ptCount val="1"/>
                <c:pt idx="0">
                  <c:v>TP-LINK ipari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Munka1!$A$2:$K$2</c:f>
              <c:strCache>
                <c:ptCount val="8"/>
                <c:pt idx="0">
                  <c:v>Sender</c:v>
                </c:pt>
                <c:pt idx="1">
                  <c:v>Receiver</c:v>
                </c:pt>
                <c:pt idx="2">
                  <c:v>Sender</c:v>
                </c:pt>
                <c:pt idx="3">
                  <c:v>Receiver</c:v>
                </c:pt>
                <c:pt idx="4">
                  <c:v>Sender</c:v>
                </c:pt>
                <c:pt idx="5">
                  <c:v>Receiver</c:v>
                </c:pt>
                <c:pt idx="6">
                  <c:v>Sender</c:v>
                </c:pt>
                <c:pt idx="7">
                  <c:v>Receiver</c:v>
                </c:pt>
              </c:strCache>
            </c:strRef>
          </c:cat>
          <c:val>
            <c:numRef>
              <c:f>Munka1!$A$3:$B$3</c:f>
              <c:numCache>
                <c:formatCode>General</c:formatCode>
                <c:ptCount val="2"/>
                <c:pt idx="0">
                  <c:v>1.29</c:v>
                </c:pt>
                <c:pt idx="1">
                  <c:v>1.21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6F-4E9C-BB7B-88150E023605}"/>
            </c:ext>
          </c:extLst>
        </c:ser>
        <c:ser>
          <c:idx val="1"/>
          <c:order val="1"/>
          <c:tx>
            <c:strRef>
              <c:f>Munka1!$D$1</c:f>
              <c:strCache>
                <c:ptCount val="1"/>
                <c:pt idx="0">
                  <c:v>TP-LINK mezei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Munka1!$A$2:$K$2</c:f>
              <c:strCache>
                <c:ptCount val="8"/>
                <c:pt idx="0">
                  <c:v>Sender</c:v>
                </c:pt>
                <c:pt idx="1">
                  <c:v>Receiver</c:v>
                </c:pt>
                <c:pt idx="2">
                  <c:v>Sender</c:v>
                </c:pt>
                <c:pt idx="3">
                  <c:v>Receiver</c:v>
                </c:pt>
                <c:pt idx="4">
                  <c:v>Sender</c:v>
                </c:pt>
                <c:pt idx="5">
                  <c:v>Receiver</c:v>
                </c:pt>
                <c:pt idx="6">
                  <c:v>Sender</c:v>
                </c:pt>
                <c:pt idx="7">
                  <c:v>Receiver</c:v>
                </c:pt>
              </c:strCache>
            </c:strRef>
          </c:cat>
          <c:val>
            <c:numRef>
              <c:f>Munka1!$D$3:$E$3</c:f>
              <c:numCache>
                <c:formatCode>General</c:formatCode>
                <c:ptCount val="2"/>
                <c:pt idx="0">
                  <c:v>0.23599999999999999</c:v>
                </c:pt>
                <c:pt idx="1">
                  <c:v>0.182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6F-4E9C-BB7B-88150E023605}"/>
            </c:ext>
          </c:extLst>
        </c:ser>
        <c:ser>
          <c:idx val="2"/>
          <c:order val="2"/>
          <c:tx>
            <c:strRef>
              <c:f>Munka1!$J$1</c:f>
              <c:strCache>
                <c:ptCount val="1"/>
                <c:pt idx="0">
                  <c:v>Asus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Munka1!$A$2:$K$2</c:f>
              <c:strCache>
                <c:ptCount val="8"/>
                <c:pt idx="0">
                  <c:v>Sender</c:v>
                </c:pt>
                <c:pt idx="1">
                  <c:v>Receiver</c:v>
                </c:pt>
                <c:pt idx="2">
                  <c:v>Sender</c:v>
                </c:pt>
                <c:pt idx="3">
                  <c:v>Receiver</c:v>
                </c:pt>
                <c:pt idx="4">
                  <c:v>Sender</c:v>
                </c:pt>
                <c:pt idx="5">
                  <c:v>Receiver</c:v>
                </c:pt>
                <c:pt idx="6">
                  <c:v>Sender</c:v>
                </c:pt>
                <c:pt idx="7">
                  <c:v>Receiver</c:v>
                </c:pt>
              </c:strCache>
            </c:strRef>
          </c:cat>
          <c:val>
            <c:numRef>
              <c:f>Munka1!$J$3:$K$3</c:f>
              <c:numCache>
                <c:formatCode>General</c:formatCode>
                <c:ptCount val="2"/>
                <c:pt idx="0">
                  <c:v>0.56799999999999995</c:v>
                </c:pt>
                <c:pt idx="1">
                  <c:v>0.47899999999999998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6F-4E9C-BB7B-88150E023605}"/>
            </c:ext>
          </c:extLst>
        </c:ser>
        <c:ser>
          <c:idx val="3"/>
          <c:order val="3"/>
          <c:tx>
            <c:strRef>
              <c:f>Munka1!$G$1</c:f>
              <c:strCache>
                <c:ptCount val="1"/>
                <c:pt idx="0">
                  <c:v>Cisco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Munka1!$A$2:$K$2</c:f>
              <c:strCache>
                <c:ptCount val="8"/>
                <c:pt idx="0">
                  <c:v>Sender</c:v>
                </c:pt>
                <c:pt idx="1">
                  <c:v>Receiver</c:v>
                </c:pt>
                <c:pt idx="2">
                  <c:v>Sender</c:v>
                </c:pt>
                <c:pt idx="3">
                  <c:v>Receiver</c:v>
                </c:pt>
                <c:pt idx="4">
                  <c:v>Sender</c:v>
                </c:pt>
                <c:pt idx="5">
                  <c:v>Receiver</c:v>
                </c:pt>
                <c:pt idx="6">
                  <c:v>Sender</c:v>
                </c:pt>
                <c:pt idx="7">
                  <c:v>Receiver</c:v>
                </c:pt>
              </c:strCache>
            </c:strRef>
          </c:cat>
          <c:val>
            <c:numRef>
              <c:f>Munka1!$G$3:$H$3</c:f>
              <c:numCache>
                <c:formatCode>General</c:formatCode>
                <c:ptCount val="2"/>
                <c:pt idx="0">
                  <c:v>0.39200000000000002</c:v>
                </c:pt>
                <c:pt idx="1">
                  <c:v>0.36399999999999999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86F-4E9C-BB7B-88150E0236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057818064"/>
        <c:axId val="1057817584"/>
      </c:barChart>
      <c:catAx>
        <c:axId val="1057818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7817584"/>
        <c:crosses val="autoZero"/>
        <c:auto val="1"/>
        <c:lblAlgn val="ctr"/>
        <c:lblOffset val="100"/>
        <c:noMultiLvlLbl val="0"/>
      </c:catAx>
      <c:valAx>
        <c:axId val="1057817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Mbps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7818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726681642442152"/>
          <c:y val="0.95005432727022654"/>
          <c:w val="0.44546619942426063"/>
          <c:h val="4.99456636360112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19883867597412E-2"/>
          <c:y val="2.3321759819596086E-2"/>
          <c:w val="0.90761300848290749"/>
          <c:h val="0.8577936914055390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Munka1!$N$1:$N$2</c:f>
              <c:strCache>
                <c:ptCount val="2"/>
                <c:pt idx="0">
                  <c:v>TP-LINK ipari</c:v>
                </c:pt>
                <c:pt idx="1">
                  <c:v>Sender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Munka1!$N$3</c:f>
            </c:numRef>
          </c:val>
          <c:extLst>
            <c:ext xmlns:c16="http://schemas.microsoft.com/office/drawing/2014/chart" uri="{C3380CC4-5D6E-409C-BE32-E72D297353CC}">
              <c16:uniqueId val="{00000000-AA04-4867-AA30-B943522B0551}"/>
            </c:ext>
          </c:extLst>
        </c:ser>
        <c:ser>
          <c:idx val="1"/>
          <c:order val="1"/>
          <c:tx>
            <c:strRef>
              <c:f>Munka1!$O$1:$O$2</c:f>
              <c:strCache>
                <c:ptCount val="2"/>
                <c:pt idx="0">
                  <c:v>TP-LINK ipari</c:v>
                </c:pt>
                <c:pt idx="1">
                  <c:v>Receiver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Munka1!$O$3</c:f>
            </c:numRef>
          </c:val>
          <c:extLst>
            <c:ext xmlns:c16="http://schemas.microsoft.com/office/drawing/2014/chart" uri="{C3380CC4-5D6E-409C-BE32-E72D297353CC}">
              <c16:uniqueId val="{00000001-AA04-4867-AA30-B943522B0551}"/>
            </c:ext>
          </c:extLst>
        </c:ser>
        <c:ser>
          <c:idx val="2"/>
          <c:order val="2"/>
          <c:tx>
            <c:strRef>
              <c:f>Munka1!$N$1</c:f>
              <c:strCache>
                <c:ptCount val="1"/>
                <c:pt idx="0">
                  <c:v>TP-LINK ipari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Munka1!$P$3</c:f>
              <c:numCache>
                <c:formatCode>General</c:formatCode>
                <c:ptCount val="1"/>
                <c:pt idx="0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04-4867-AA30-B943522B0551}"/>
            </c:ext>
          </c:extLst>
        </c:ser>
        <c:ser>
          <c:idx val="3"/>
          <c:order val="3"/>
          <c:tx>
            <c:strRef>
              <c:f>Munka1!$Q$1:$Q$2</c:f>
              <c:strCache>
                <c:ptCount val="2"/>
                <c:pt idx="0">
                  <c:v>TP-LINK mezei</c:v>
                </c:pt>
                <c:pt idx="1">
                  <c:v>Sender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Munka1!$Q$3</c:f>
            </c:numRef>
          </c:val>
          <c:extLst>
            <c:ext xmlns:c16="http://schemas.microsoft.com/office/drawing/2014/chart" uri="{C3380CC4-5D6E-409C-BE32-E72D297353CC}">
              <c16:uniqueId val="{00000003-AA04-4867-AA30-B943522B0551}"/>
            </c:ext>
          </c:extLst>
        </c:ser>
        <c:ser>
          <c:idx val="4"/>
          <c:order val="4"/>
          <c:tx>
            <c:strRef>
              <c:f>Munka1!$R$1:$R$2</c:f>
              <c:strCache>
                <c:ptCount val="2"/>
                <c:pt idx="0">
                  <c:v>TP-LINK mezei</c:v>
                </c:pt>
                <c:pt idx="1">
                  <c:v>Receiver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Munka1!$R$3</c:f>
            </c:numRef>
          </c:val>
          <c:extLst>
            <c:ext xmlns:c16="http://schemas.microsoft.com/office/drawing/2014/chart" uri="{C3380CC4-5D6E-409C-BE32-E72D297353CC}">
              <c16:uniqueId val="{00000004-AA04-4867-AA30-B943522B0551}"/>
            </c:ext>
          </c:extLst>
        </c:ser>
        <c:ser>
          <c:idx val="5"/>
          <c:order val="5"/>
          <c:tx>
            <c:strRef>
              <c:f>Munka1!$Q$1</c:f>
              <c:strCache>
                <c:ptCount val="1"/>
                <c:pt idx="0">
                  <c:v>TP-LINK mezei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Munka1!$S$3</c:f>
              <c:numCache>
                <c:formatCode>General</c:formatCode>
                <c:ptCount val="1"/>
                <c:pt idx="0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A04-4867-AA30-B943522B0551}"/>
            </c:ext>
          </c:extLst>
        </c:ser>
        <c:ser>
          <c:idx val="6"/>
          <c:order val="6"/>
          <c:tx>
            <c:strRef>
              <c:f>Munka1!$T$1:$T$2</c:f>
              <c:strCache>
                <c:ptCount val="2"/>
                <c:pt idx="0">
                  <c:v>Cisco</c:v>
                </c:pt>
                <c:pt idx="1">
                  <c:v>Sender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Munka1!$T$3</c:f>
            </c:numRef>
          </c:val>
          <c:extLst>
            <c:ext xmlns:c16="http://schemas.microsoft.com/office/drawing/2014/chart" uri="{C3380CC4-5D6E-409C-BE32-E72D297353CC}">
              <c16:uniqueId val="{00000006-AA04-4867-AA30-B943522B0551}"/>
            </c:ext>
          </c:extLst>
        </c:ser>
        <c:ser>
          <c:idx val="7"/>
          <c:order val="7"/>
          <c:tx>
            <c:strRef>
              <c:f>Munka1!$U$1:$U$2</c:f>
              <c:strCache>
                <c:ptCount val="2"/>
                <c:pt idx="0">
                  <c:v>Cisco</c:v>
                </c:pt>
                <c:pt idx="1">
                  <c:v>Receiver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Munka1!$U$3</c:f>
            </c:numRef>
          </c:val>
          <c:extLst>
            <c:ext xmlns:c16="http://schemas.microsoft.com/office/drawing/2014/chart" uri="{C3380CC4-5D6E-409C-BE32-E72D297353CC}">
              <c16:uniqueId val="{00000007-AA04-4867-AA30-B943522B0551}"/>
            </c:ext>
          </c:extLst>
        </c:ser>
        <c:ser>
          <c:idx val="8"/>
          <c:order val="8"/>
          <c:tx>
            <c:strRef>
              <c:f>Munka1!$V$1</c:f>
              <c:strCache>
                <c:ptCount val="1"/>
                <c:pt idx="0">
                  <c:v>Cisco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Munka1!$V$3</c:f>
              <c:numCache>
                <c:formatCode>General</c:formatCode>
                <c:ptCount val="1"/>
                <c:pt idx="0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A04-4867-AA30-B943522B0551}"/>
            </c:ext>
          </c:extLst>
        </c:ser>
        <c:ser>
          <c:idx val="9"/>
          <c:order val="9"/>
          <c:tx>
            <c:strRef>
              <c:f>Munka1!$W$1:$W$2</c:f>
              <c:strCache>
                <c:ptCount val="2"/>
                <c:pt idx="0">
                  <c:v>Asus</c:v>
                </c:pt>
                <c:pt idx="1">
                  <c:v>Sender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Munka1!$W$3</c:f>
            </c:numRef>
          </c:val>
          <c:extLst>
            <c:ext xmlns:c16="http://schemas.microsoft.com/office/drawing/2014/chart" uri="{C3380CC4-5D6E-409C-BE32-E72D297353CC}">
              <c16:uniqueId val="{00000009-AA04-4867-AA30-B943522B0551}"/>
            </c:ext>
          </c:extLst>
        </c:ser>
        <c:ser>
          <c:idx val="10"/>
          <c:order val="10"/>
          <c:tx>
            <c:strRef>
              <c:f>Munka1!$X$1:$X$2</c:f>
              <c:strCache>
                <c:ptCount val="2"/>
                <c:pt idx="0">
                  <c:v>Asus</c:v>
                </c:pt>
                <c:pt idx="1">
                  <c:v>Receiver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Munka1!$X$3</c:f>
            </c:numRef>
          </c:val>
          <c:extLst>
            <c:ext xmlns:c16="http://schemas.microsoft.com/office/drawing/2014/chart" uri="{C3380CC4-5D6E-409C-BE32-E72D297353CC}">
              <c16:uniqueId val="{0000000A-AA04-4867-AA30-B943522B0551}"/>
            </c:ext>
          </c:extLst>
        </c:ser>
        <c:ser>
          <c:idx val="11"/>
          <c:order val="11"/>
          <c:tx>
            <c:strRef>
              <c:f>Munka1!$W$1</c:f>
              <c:strCache>
                <c:ptCount val="1"/>
                <c:pt idx="0">
                  <c:v>Asus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Munka1!$P$2:$Y$2</c:f>
              <c:strCache>
                <c:ptCount val="4"/>
                <c:pt idx="0">
                  <c:v>Retr</c:v>
                </c:pt>
                <c:pt idx="1">
                  <c:v>Retr</c:v>
                </c:pt>
                <c:pt idx="2">
                  <c:v>Retr</c:v>
                </c:pt>
                <c:pt idx="3">
                  <c:v>Retr</c:v>
                </c:pt>
              </c:strCache>
            </c:strRef>
          </c:cat>
          <c:val>
            <c:numRef>
              <c:f>Munka1!$Y$3</c:f>
              <c:numCache>
                <c:formatCode>General</c:formatCode>
                <c:ptCount val="1"/>
                <c:pt idx="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AA04-4867-AA30-B943522B055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240991663"/>
        <c:axId val="1240993583"/>
      </c:barChart>
      <c:catAx>
        <c:axId val="12409916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0993583"/>
        <c:crosses val="autoZero"/>
        <c:auto val="1"/>
        <c:lblAlgn val="ctr"/>
        <c:lblOffset val="100"/>
        <c:noMultiLvlLbl val="0"/>
      </c:catAx>
      <c:valAx>
        <c:axId val="12409935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dirty="0"/>
                  <a:t>Mbps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09916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4/24/2024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Köszöntés</a:t>
            </a:r>
          </a:p>
          <a:p>
            <a:r>
              <a:rPr lang="hu-HU" dirty="0"/>
              <a:t>Bemutatkozás</a:t>
            </a:r>
          </a:p>
          <a:p>
            <a:r>
              <a:rPr lang="hu-HU" dirty="0"/>
              <a:t>Név</a:t>
            </a:r>
            <a:r>
              <a:rPr lang="hu-HU" baseline="0" dirty="0"/>
              <a:t> szak </a:t>
            </a:r>
          </a:p>
          <a:p>
            <a:r>
              <a:rPr lang="hu-HU" baseline="0" dirty="0"/>
              <a:t>Bemutató nem dolgozat!!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00F08-F841-46D0-8361-57C8D6821E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68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Kliens szerver kezdetben majd ezt </a:t>
            </a:r>
            <a:r>
              <a:rPr lang="hu-HU" dirty="0" err="1"/>
              <a:t>minde</a:t>
            </a:r>
            <a:r>
              <a:rPr lang="hu-HU" dirty="0"/>
              <a:t> routerre</a:t>
            </a:r>
          </a:p>
          <a:p>
            <a:r>
              <a:rPr lang="hu-HU" dirty="0"/>
              <a:t>-ezeken  mérések elvégzése</a:t>
            </a:r>
          </a:p>
          <a:p>
            <a:r>
              <a:rPr lang="hu-HU" dirty="0"/>
              <a:t>-több  gép összerakása </a:t>
            </a:r>
            <a:r>
              <a:rPr lang="hu-HU" dirty="0" err="1"/>
              <a:t>switchek</a:t>
            </a:r>
            <a:r>
              <a:rPr lang="hu-HU" dirty="0"/>
              <a:t> beiktatása a rendszerbe</a:t>
            </a:r>
          </a:p>
          <a:p>
            <a:r>
              <a:rPr lang="hu-HU" dirty="0"/>
              <a:t>-elmondani a </a:t>
            </a:r>
            <a:r>
              <a:rPr lang="hu-HU" dirty="0" err="1"/>
              <a:t>wan</a:t>
            </a:r>
            <a:r>
              <a:rPr lang="hu-HU" dirty="0"/>
              <a:t> </a:t>
            </a:r>
            <a:r>
              <a:rPr lang="hu-HU" dirty="0" err="1"/>
              <a:t>lan</a:t>
            </a:r>
            <a:r>
              <a:rPr lang="hu-HU" dirty="0"/>
              <a:t> összeköttetést</a:t>
            </a:r>
          </a:p>
          <a:p>
            <a:r>
              <a:rPr lang="hu-HU" dirty="0"/>
              <a:t>-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89369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Kliens szerver kezdetben majd ezt </a:t>
            </a:r>
            <a:r>
              <a:rPr lang="hu-HU" dirty="0" err="1"/>
              <a:t>minde</a:t>
            </a:r>
            <a:r>
              <a:rPr lang="hu-HU" dirty="0"/>
              <a:t> routerre</a:t>
            </a:r>
          </a:p>
          <a:p>
            <a:r>
              <a:rPr lang="hu-HU" dirty="0"/>
              <a:t>-ezeken  mérések elvégzése</a:t>
            </a:r>
          </a:p>
          <a:p>
            <a:r>
              <a:rPr lang="hu-HU" dirty="0"/>
              <a:t>-több  gép összerakása </a:t>
            </a:r>
            <a:r>
              <a:rPr lang="hu-HU" dirty="0" err="1"/>
              <a:t>switchek</a:t>
            </a:r>
            <a:r>
              <a:rPr lang="hu-HU" dirty="0"/>
              <a:t> beiktatása a rendszerbe</a:t>
            </a:r>
          </a:p>
          <a:p>
            <a:r>
              <a:rPr lang="hu-HU" dirty="0"/>
              <a:t>-elmondani a </a:t>
            </a:r>
            <a:r>
              <a:rPr lang="hu-HU" dirty="0" err="1"/>
              <a:t>wan</a:t>
            </a:r>
            <a:r>
              <a:rPr lang="hu-HU" dirty="0"/>
              <a:t> </a:t>
            </a:r>
            <a:r>
              <a:rPr lang="hu-HU" dirty="0" err="1"/>
              <a:t>lan</a:t>
            </a:r>
            <a:r>
              <a:rPr lang="hu-HU" dirty="0"/>
              <a:t> összeköttetést</a:t>
            </a:r>
          </a:p>
          <a:p>
            <a:r>
              <a:rPr lang="hu-HU" dirty="0"/>
              <a:t>-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5916262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TP-LINK hibája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56455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TP-LINK hibája</a:t>
            </a:r>
            <a:endParaRPr lang="en-LT" dirty="0"/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09272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20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9972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TP-LINK hibája</a:t>
            </a:r>
            <a:endParaRPr lang="en-LT" dirty="0"/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21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988244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22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115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Tűzfal beiktatása következő feladat </a:t>
            </a:r>
          </a:p>
          <a:p>
            <a:r>
              <a:rPr lang="hu-HU" dirty="0"/>
              <a:t>-lehetne 10Gbps routerrel is a méréseket elvégezni lehet jobb?</a:t>
            </a:r>
          </a:p>
          <a:p>
            <a:r>
              <a:rPr lang="hu-HU" dirty="0"/>
              <a:t>Kombinálni a méréseket összehasonlítani a routereket a 10Gbps-sel</a:t>
            </a:r>
          </a:p>
          <a:p>
            <a:r>
              <a:rPr lang="hu-HU" dirty="0"/>
              <a:t>Több időn keresztül mérni?</a:t>
            </a:r>
          </a:p>
          <a:p>
            <a:r>
              <a:rPr lang="hu-HU" dirty="0"/>
              <a:t>Csatlakozni az internetre?</a:t>
            </a:r>
          </a:p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24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63246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Elmondani TP-LINK nem hozta az elvárt eredményeket -&gt; valami hiba van benne hiba oka nem tudni (hardware / software)</a:t>
            </a:r>
          </a:p>
          <a:p>
            <a:r>
              <a:rPr lang="hu-HU" dirty="0"/>
              <a:t>Ipari router mezei router nincsen </a:t>
            </a:r>
            <a:r>
              <a:rPr lang="hu-HU" dirty="0" err="1"/>
              <a:t>szignifigkáns</a:t>
            </a:r>
            <a:r>
              <a:rPr lang="hu-HU" dirty="0"/>
              <a:t> </a:t>
            </a:r>
            <a:r>
              <a:rPr lang="hu-HU" dirty="0" err="1"/>
              <a:t>külömbség</a:t>
            </a:r>
            <a:r>
              <a:rPr lang="hu-HU" dirty="0"/>
              <a:t> -&gt; ár != teljesítmény (viszonylag régi routerek)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Az „internet” egy globális hálózat, amely különböző számítógépeket és hálózati eszközöket kapcsol össze szerte a világon.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dolgozat témája az adat átviteli sebességre fókuszál, különböző hálózati topológiákban. </a:t>
            </a:r>
            <a:r>
              <a:rPr lang="hu-HU" sz="1800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megvalósítás során több router adatátviteli sebessége került összehasonlításra,</a:t>
            </a:r>
            <a:endParaRPr lang="hu-HU" sz="1800" dirty="0">
              <a:solidFill>
                <a:srgbClr val="FFFF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Federal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Communications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Commission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(FCC) szerint</a:t>
            </a:r>
            <a:r>
              <a:rPr lang="hu-HU" dirty="0"/>
              <a:t> Internet sebessége 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25Mbps-os letöltési sebesség és 3Mbps feltöltési sebesség</a:t>
            </a:r>
          </a:p>
          <a:p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Mbps (Megabit/sec) 1Mb -&gt; 10^6bit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-router -&gt; </a:t>
            </a:r>
            <a:r>
              <a:rPr lang="hu-H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OSI modell </a:t>
            </a:r>
            <a:r>
              <a:rPr lang="hu-HU" sz="1800" kern="100" dirty="0">
                <a:solidFill>
                  <a:srgbClr val="BF8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harmadik rétegében (</a:t>
            </a:r>
            <a:r>
              <a:rPr lang="hu-HU" sz="1800" kern="100" dirty="0" err="1">
                <a:solidFill>
                  <a:srgbClr val="BF8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hu-HU" sz="1800" kern="100" dirty="0">
                <a:solidFill>
                  <a:srgbClr val="BF8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3) </a:t>
            </a:r>
            <a:r>
              <a:rPr lang="hu-HU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működnek -&gt; RJ45-ös csatlakozó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-switch -&gt; </a:t>
            </a:r>
            <a:r>
              <a:rPr lang="hu-HU" sz="1800" dirty="0">
                <a:solidFill>
                  <a:srgbClr val="BF8F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MAC-címet használ.Layer2</a:t>
            </a:r>
            <a:endParaRPr lang="hu-HU" sz="1800" dirty="0">
              <a:solidFill>
                <a:srgbClr val="BF8F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hu-HU" sz="1800" dirty="0">
                <a:solidFill>
                  <a:srgbClr val="BF8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-TCP/UDP -&gt; </a:t>
            </a:r>
            <a:r>
              <a:rPr lang="hu-HU" sz="1800" dirty="0" err="1">
                <a:solidFill>
                  <a:srgbClr val="BF8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layer</a:t>
            </a:r>
            <a:r>
              <a:rPr lang="hu-HU" sz="1800" dirty="0">
                <a:solidFill>
                  <a:srgbClr val="BF8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</a:t>
            </a:r>
          </a:p>
          <a:p>
            <a:r>
              <a:rPr lang="hu-HU" sz="1800" dirty="0">
                <a:solidFill>
                  <a:srgbClr val="BF8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-Iperf hálózati mérésre használt </a:t>
            </a:r>
            <a:r>
              <a:rPr lang="hu-HU" sz="1800" dirty="0" err="1">
                <a:solidFill>
                  <a:srgbClr val="BF8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szoftware</a:t>
            </a:r>
            <a:endParaRPr lang="hu-HU" sz="1800" dirty="0">
              <a:solidFill>
                <a:srgbClr val="BF8F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hu-HU" sz="1800" dirty="0">
                <a:solidFill>
                  <a:srgbClr val="BF8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-Iperf hibája -&gt; megoldás SourcesOnOff</a:t>
            </a:r>
          </a:p>
          <a:p>
            <a:r>
              <a:rPr lang="hu-HU" sz="1800" dirty="0">
                <a:solidFill>
                  <a:srgbClr val="BF8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-SourcesOnOff valós hálózati adatforgalom mérése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66083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Kliens szerver kezdetben majd ezt </a:t>
            </a:r>
            <a:r>
              <a:rPr lang="hu-HU" dirty="0" err="1"/>
              <a:t>minde</a:t>
            </a:r>
            <a:r>
              <a:rPr lang="hu-HU" dirty="0"/>
              <a:t> routerre</a:t>
            </a:r>
          </a:p>
          <a:p>
            <a:r>
              <a:rPr lang="hu-HU" dirty="0"/>
              <a:t>-ezeken  mérések elvégzése</a:t>
            </a:r>
          </a:p>
          <a:p>
            <a:r>
              <a:rPr lang="hu-HU" dirty="0"/>
              <a:t>-több  gép összerakása </a:t>
            </a:r>
            <a:r>
              <a:rPr lang="hu-HU" dirty="0" err="1"/>
              <a:t>switchek</a:t>
            </a:r>
            <a:r>
              <a:rPr lang="hu-HU" dirty="0"/>
              <a:t> beiktatása a rendszerbe</a:t>
            </a:r>
          </a:p>
          <a:p>
            <a:r>
              <a:rPr lang="hu-HU" dirty="0"/>
              <a:t>-elmondani a </a:t>
            </a:r>
            <a:r>
              <a:rPr lang="hu-HU" dirty="0" err="1"/>
              <a:t>wan</a:t>
            </a:r>
            <a:r>
              <a:rPr lang="hu-HU" dirty="0"/>
              <a:t> </a:t>
            </a:r>
            <a:r>
              <a:rPr lang="hu-HU" dirty="0" err="1"/>
              <a:t>lan</a:t>
            </a:r>
            <a:r>
              <a:rPr lang="hu-HU" dirty="0"/>
              <a:t> összeköttetést</a:t>
            </a:r>
          </a:p>
          <a:p>
            <a:r>
              <a:rPr lang="hu-HU" dirty="0"/>
              <a:t>-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95279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-ötlet sebesség mérés és összehasonlítás</a:t>
            </a:r>
          </a:p>
          <a:p>
            <a:r>
              <a:rPr lang="hu-HU" dirty="0"/>
              <a:t>-rendszer összetétele(röviden) később bővebben</a:t>
            </a:r>
          </a:p>
          <a:p>
            <a:r>
              <a:rPr lang="hu-HU" dirty="0"/>
              <a:t>-mérés menete kábelezés gépek(</a:t>
            </a:r>
            <a:r>
              <a:rPr lang="hu-HU" dirty="0" err="1"/>
              <a:t>iperf</a:t>
            </a:r>
            <a:r>
              <a:rPr lang="hu-HU" dirty="0"/>
              <a:t> </a:t>
            </a:r>
            <a:r>
              <a:rPr lang="hu-HU" dirty="0" err="1"/>
              <a:t>kiirja</a:t>
            </a:r>
            <a:r>
              <a:rPr lang="hu-HU" dirty="0"/>
              <a:t> sourcesonoff nem-&gt;</a:t>
            </a:r>
            <a:r>
              <a:rPr lang="hu-HU" dirty="0" err="1"/>
              <a:t>vnstat</a:t>
            </a:r>
            <a:r>
              <a:rPr lang="hu-HU" dirty="0"/>
              <a:t>)</a:t>
            </a:r>
          </a:p>
          <a:p>
            <a:r>
              <a:rPr lang="hu-HU" dirty="0"/>
              <a:t>-eredmények összegzése(később)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 router</a:t>
            </a:r>
            <a:r>
              <a:rPr lang="hu-HU" dirty="0"/>
              <a:t> összehasonlítása 1Gbps és 100Mbps. Közben még az ipai iparival a mezei mezeivel</a:t>
            </a:r>
          </a:p>
          <a:p>
            <a:r>
              <a:rPr lang="hu-HU" dirty="0"/>
              <a:t>Át lettek forgatva az IP címek 192.168.33.0 hálózatról 192.168.0.0-ás hálózatra</a:t>
            </a:r>
          </a:p>
          <a:p>
            <a:r>
              <a:rPr lang="hu-HU" dirty="0"/>
              <a:t>Cisconál nem kell mivel külön kezelhetőek az interfészek 192.168.0.0-ás és 192.168.1.0-ás hálózat van használva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70229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Több perces mérésnek nincs értelme </a:t>
            </a:r>
            <a:r>
              <a:rPr lang="hu-HU" dirty="0" err="1"/>
              <a:t>Iperfnél</a:t>
            </a:r>
            <a:r>
              <a:rPr lang="hu-HU" dirty="0"/>
              <a:t> a rendszer hamar beáll az optimális állapotra</a:t>
            </a:r>
          </a:p>
          <a:p>
            <a:r>
              <a:rPr lang="hu-HU" dirty="0"/>
              <a:t>Amennyit megadtam </a:t>
            </a:r>
            <a:r>
              <a:rPr lang="hu-HU" dirty="0" err="1"/>
              <a:t>max</a:t>
            </a:r>
            <a:r>
              <a:rPr lang="hu-HU" dirty="0"/>
              <a:t> átviteli sebességet az tartja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45389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Változó adatsebesség-&gt; nem konstans</a:t>
            </a:r>
          </a:p>
          <a:p>
            <a:r>
              <a:rPr lang="hu-HU" dirty="0"/>
              <a:t>Több portot nyit</a:t>
            </a:r>
          </a:p>
          <a:p>
            <a:r>
              <a:rPr lang="hu-HU" dirty="0"/>
              <a:t>Nem tud annyit mint az </a:t>
            </a:r>
            <a:r>
              <a:rPr lang="hu-HU" dirty="0" err="1"/>
              <a:t>iperf</a:t>
            </a:r>
            <a:endParaRPr lang="hu-HU" dirty="0"/>
          </a:p>
          <a:p>
            <a:r>
              <a:rPr lang="hu-HU" dirty="0"/>
              <a:t>Valósabb mérési eredmény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026848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4/24/2024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microsoft.com/office/2007/relationships/hdphoto" Target="../media/hdphoto4.wdp"/><Relationship Id="rId4" Type="http://schemas.openxmlformats.org/officeDocument/2006/relationships/image" Target="../media/image28.png"/><Relationship Id="rId9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3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microsoft.com/office/2007/relationships/hdphoto" Target="../media/hdphoto5.wdp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21.png"/><Relationship Id="rId12" Type="http://schemas.microsoft.com/office/2007/relationships/hdphoto" Target="../media/hdphoto7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3.png"/><Relationship Id="rId5" Type="http://schemas.microsoft.com/office/2007/relationships/hdphoto" Target="../media/hdphoto5.wdp"/><Relationship Id="rId10" Type="http://schemas.microsoft.com/office/2007/relationships/hdphoto" Target="../media/hdphoto6.wdp"/><Relationship Id="rId4" Type="http://schemas.openxmlformats.org/officeDocument/2006/relationships/image" Target="../media/image40.png"/><Relationship Id="rId9" Type="http://schemas.openxmlformats.org/officeDocument/2006/relationships/image" Target="../media/image42.png"/><Relationship Id="rId1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5.png"/><Relationship Id="rId18" Type="http://schemas.openxmlformats.org/officeDocument/2006/relationships/slide" Target="slide13.xml"/><Relationship Id="rId3" Type="http://schemas.openxmlformats.org/officeDocument/2006/relationships/image" Target="../media/image2.png"/><Relationship Id="rId21" Type="http://schemas.openxmlformats.org/officeDocument/2006/relationships/slide" Target="slide23.xml"/><Relationship Id="rId7" Type="http://schemas.openxmlformats.org/officeDocument/2006/relationships/image" Target="../media/image3.png"/><Relationship Id="rId12" Type="http://schemas.openxmlformats.org/officeDocument/2006/relationships/slide" Target="slide3.xml"/><Relationship Id="rId17" Type="http://schemas.openxmlformats.org/officeDocument/2006/relationships/image" Target="../media/image7.png"/><Relationship Id="rId25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11" Type="http://schemas.openxmlformats.org/officeDocument/2006/relationships/image" Target="../media/image5.png"/><Relationship Id="rId24" Type="http://schemas.openxmlformats.org/officeDocument/2006/relationships/slide" Target="slide6.xml"/><Relationship Id="rId5" Type="http://schemas.openxmlformats.org/officeDocument/2006/relationships/image" Target="../media/image3.png"/><Relationship Id="rId15" Type="http://schemas.openxmlformats.org/officeDocument/2006/relationships/slide" Target="slide8.xml"/><Relationship Id="rId23" Type="http://schemas.openxmlformats.org/officeDocument/2006/relationships/image" Target="../media/image9.png"/><Relationship Id="rId10" Type="http://schemas.openxmlformats.org/officeDocument/2006/relationships/image" Target="../media/image4.png"/><Relationship Id="rId19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slide" Target="slide25.xml"/><Relationship Id="rId14" Type="http://schemas.openxmlformats.org/officeDocument/2006/relationships/image" Target="../media/image6.png"/><Relationship Id="rId22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1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6.png"/><Relationship Id="rId5" Type="http://schemas.microsoft.com/office/2007/relationships/hdphoto" Target="../media/hdphoto9.wdp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5.svg"/><Relationship Id="rId5" Type="http://schemas.microsoft.com/office/2007/relationships/hdphoto" Target="../media/hdphoto10.wdp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63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2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8.svg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476" y="98347"/>
            <a:ext cx="3009524" cy="1231746"/>
          </a:xfrm>
          <a:prstGeom prst="rect">
            <a:avLst/>
          </a:prstGeom>
        </p:spPr>
      </p:pic>
      <p:sp>
        <p:nvSpPr>
          <p:cNvPr id="5" name="Tartalom helye 4"/>
          <p:cNvSpPr txBox="1">
            <a:spLocks/>
          </p:cNvSpPr>
          <p:nvPr/>
        </p:nvSpPr>
        <p:spPr>
          <a:xfrm>
            <a:off x="85725" y="5475514"/>
            <a:ext cx="3931104" cy="160677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hu-H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Erszény Péter-Tibor</a:t>
            </a:r>
          </a:p>
          <a:p>
            <a:pPr algn="l">
              <a:spcBef>
                <a:spcPts val="0"/>
              </a:spcBef>
            </a:pPr>
            <a:r>
              <a:rPr lang="hu-H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Távközlés IV. év</a:t>
            </a:r>
          </a:p>
          <a:p>
            <a:pPr algn="l">
              <a:spcBef>
                <a:spcPts val="0"/>
              </a:spcBef>
            </a:pPr>
            <a:r>
              <a:rPr lang="hu-H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Szekció: Hardware és beágyazott rendszerek</a:t>
            </a:r>
            <a:br>
              <a:rPr lang="hu-H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Konzulens: Dr. Hajdú Szabolcs</a:t>
            </a:r>
            <a:br>
              <a:rPr lang="hu-H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hu-H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mboid 2">
            <a:extLst>
              <a:ext uri="{FF2B5EF4-FFF2-40B4-BE49-F238E27FC236}">
                <a16:creationId xmlns:a16="http://schemas.microsoft.com/office/drawing/2014/main" id="{C7C65EF9-AFFB-E99B-7EBC-B22DE5B3C31B}"/>
              </a:ext>
            </a:extLst>
          </p:cNvPr>
          <p:cNvSpPr/>
          <p:nvPr/>
        </p:nvSpPr>
        <p:spPr>
          <a:xfrm>
            <a:off x="85725" y="1711876"/>
            <a:ext cx="9534525" cy="2893915"/>
          </a:xfrm>
          <a:prstGeom prst="parallelogram">
            <a:avLst/>
          </a:prstGeom>
          <a:solidFill>
            <a:schemeClr val="accent1">
              <a:alpha val="5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artalom helye 4"/>
          <p:cNvSpPr txBox="1">
            <a:spLocks/>
          </p:cNvSpPr>
          <p:nvPr/>
        </p:nvSpPr>
        <p:spPr>
          <a:xfrm>
            <a:off x="10696575" y="6460559"/>
            <a:ext cx="1495425" cy="3974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2024.04.26</a:t>
            </a:r>
            <a:endParaRPr lang="hu-HU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16690" y="2891791"/>
            <a:ext cx="9144000" cy="3120741"/>
          </a:xfrm>
        </p:spPr>
        <p:txBody>
          <a:bodyPr>
            <a:normAutofit fontScale="90000"/>
          </a:bodyPr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Hálózati adatforgalom vizsgálata különböző átvitel mellett</a:t>
            </a:r>
            <a:br>
              <a:rPr lang="hu-H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u-H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Kari TDK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hu-HU" sz="2400" dirty="0"/>
            </a:b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793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9000"/>
                    </a14:imgEffect>
                    <a14:imgEffect>
                      <a14:brightnessContrast bright="-19000" contrast="5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-529372" y="-889844"/>
            <a:ext cx="13638881" cy="928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081454" y="3481925"/>
            <a:ext cx="6029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5A0A05-374A-E017-DF8F-40B329A61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30254" y="1078602"/>
            <a:ext cx="2354668" cy="176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isco - CISCO2801-AC-IP - 2801 Router with inline power,2FE,4slots,IP  BASE,64F/128D new and refurbished buy online low prices">
            <a:extLst>
              <a:ext uri="{FF2B5EF4-FFF2-40B4-BE49-F238E27FC236}">
                <a16:creationId xmlns:a16="http://schemas.microsoft.com/office/drawing/2014/main" id="{96ED01F2-4ACF-9F03-FEE2-FB4C109D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426" y="1127249"/>
            <a:ext cx="2323103" cy="175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SUS RT-N18U Router - Preturi">
            <a:extLst>
              <a:ext uri="{FF2B5EF4-FFF2-40B4-BE49-F238E27FC236}">
                <a16:creationId xmlns:a16="http://schemas.microsoft.com/office/drawing/2014/main" id="{DE56880D-FABA-EFB4-4136-C9534F792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170" y="4629314"/>
            <a:ext cx="2243752" cy="155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L-WR941ND | 300Mbps Wireless N Router (Discontinued) | TP-Link Australia">
            <a:extLst>
              <a:ext uri="{FF2B5EF4-FFF2-40B4-BE49-F238E27FC236}">
                <a16:creationId xmlns:a16="http://schemas.microsoft.com/office/drawing/2014/main" id="{8910C2C6-3518-3E5F-16DE-8BCCDCAF8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786" y="4643988"/>
            <a:ext cx="2243751" cy="154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5F532A46-F029-B651-D0FE-629EB4743EBC}"/>
              </a:ext>
            </a:extLst>
          </p:cNvPr>
          <p:cNvSpPr txBox="1"/>
          <p:nvPr/>
        </p:nvSpPr>
        <p:spPr>
          <a:xfrm>
            <a:off x="1275184" y="2800209"/>
            <a:ext cx="264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5E5D906-67F9-0480-54FE-C4FF168AB954}"/>
              </a:ext>
            </a:extLst>
          </p:cNvPr>
          <p:cNvSpPr txBox="1"/>
          <p:nvPr/>
        </p:nvSpPr>
        <p:spPr>
          <a:xfrm>
            <a:off x="1275184" y="2767943"/>
            <a:ext cx="264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6A716151-7A3F-276C-3FAA-77D75C1B1D69}"/>
              </a:ext>
            </a:extLst>
          </p:cNvPr>
          <p:cNvSpPr txBox="1"/>
          <p:nvPr/>
        </p:nvSpPr>
        <p:spPr>
          <a:xfrm>
            <a:off x="1283306" y="3062958"/>
            <a:ext cx="2648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TP-LINK TL-ER6120</a:t>
            </a:r>
            <a:endParaRPr lang="hu-HU" sz="2400" b="1" dirty="0">
              <a:solidFill>
                <a:schemeClr val="bg1"/>
              </a:solidFill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0020AFB4-6E91-3156-EEDB-22429720C05C}"/>
              </a:ext>
            </a:extLst>
          </p:cNvPr>
          <p:cNvSpPr txBox="1"/>
          <p:nvPr/>
        </p:nvSpPr>
        <p:spPr>
          <a:xfrm>
            <a:off x="7989426" y="3020288"/>
            <a:ext cx="2648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Cisco 2800 series</a:t>
            </a:r>
            <a:endParaRPr lang="hu-HU" sz="2400" b="1" dirty="0">
              <a:solidFill>
                <a:schemeClr val="bg1"/>
              </a:solidFill>
            </a:endParaRP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3040C04F-B063-6913-F12C-64972DAE82A1}"/>
              </a:ext>
            </a:extLst>
          </p:cNvPr>
          <p:cNvSpPr txBox="1"/>
          <p:nvPr/>
        </p:nvSpPr>
        <p:spPr>
          <a:xfrm>
            <a:off x="1402344" y="6478589"/>
            <a:ext cx="2648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Asus RT-N18U</a:t>
            </a:r>
            <a:endParaRPr lang="hu-HU" sz="2000" b="1" dirty="0">
              <a:solidFill>
                <a:schemeClr val="bg1"/>
              </a:solidFill>
            </a:endParaRP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5D3D3714-8D3B-A27A-1BC7-61D4954F1514}"/>
              </a:ext>
            </a:extLst>
          </p:cNvPr>
          <p:cNvSpPr txBox="1"/>
          <p:nvPr/>
        </p:nvSpPr>
        <p:spPr>
          <a:xfrm>
            <a:off x="7786264" y="6347080"/>
            <a:ext cx="300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TP-LINK TL-WR941ND</a:t>
            </a:r>
            <a:endParaRPr lang="hu-HU" sz="2400" b="1" dirty="0">
              <a:solidFill>
                <a:schemeClr val="bg1"/>
              </a:solidFill>
            </a:endParaRP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654284BC-5FB8-5E0E-77EC-5C8920100BD2}"/>
              </a:ext>
            </a:extLst>
          </p:cNvPr>
          <p:cNvCxnSpPr>
            <a:cxnSpLocks/>
          </p:cNvCxnSpPr>
          <p:nvPr/>
        </p:nvCxnSpPr>
        <p:spPr>
          <a:xfrm>
            <a:off x="2664893" y="3736160"/>
            <a:ext cx="0" cy="742683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gyenes összekötő nyíllal 20">
            <a:extLst>
              <a:ext uri="{FF2B5EF4-FFF2-40B4-BE49-F238E27FC236}">
                <a16:creationId xmlns:a16="http://schemas.microsoft.com/office/drawing/2014/main" id="{F5528006-21ED-0102-A787-43752FFE690A}"/>
              </a:ext>
            </a:extLst>
          </p:cNvPr>
          <p:cNvCxnSpPr>
            <a:cxnSpLocks/>
          </p:cNvCxnSpPr>
          <p:nvPr/>
        </p:nvCxnSpPr>
        <p:spPr>
          <a:xfrm>
            <a:off x="9150978" y="3620424"/>
            <a:ext cx="0" cy="747203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FF265BFE-FB69-B0A5-C449-8BF689B8FF65}"/>
              </a:ext>
            </a:extLst>
          </p:cNvPr>
          <p:cNvSpPr txBox="1"/>
          <p:nvPr/>
        </p:nvSpPr>
        <p:spPr>
          <a:xfrm>
            <a:off x="4030709" y="4478843"/>
            <a:ext cx="34910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TP-LINK, </a:t>
            </a:r>
            <a:r>
              <a:rPr lang="hu-HU" sz="2400" dirty="0" err="1">
                <a:solidFill>
                  <a:schemeClr val="bg1"/>
                </a:solidFill>
              </a:rPr>
              <a:t>Asus</a:t>
            </a:r>
            <a:r>
              <a:rPr lang="hu-HU" sz="2400" dirty="0">
                <a:solidFill>
                  <a:schemeClr val="bg1"/>
                </a:solidFill>
              </a:rPr>
              <a:t> összeköttetés hasonló megvalósítás WAN-&gt;LAN átforgatás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28F628FE-CB56-2B33-197E-A614484B3891}"/>
              </a:ext>
            </a:extLst>
          </p:cNvPr>
          <p:cNvSpPr txBox="1"/>
          <p:nvPr/>
        </p:nvSpPr>
        <p:spPr>
          <a:xfrm>
            <a:off x="3923748" y="1073563"/>
            <a:ext cx="3491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Cisco konfigurálása eltérő</a:t>
            </a:r>
          </a:p>
          <a:p>
            <a:r>
              <a:rPr lang="hu-HU" sz="2400" dirty="0">
                <a:solidFill>
                  <a:schemeClr val="bg1"/>
                </a:solidFill>
              </a:rPr>
              <a:t>-Interfészek külön kezelhetőek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9E052C42-6994-1595-2CFD-F8DAD77CEBFC}"/>
              </a:ext>
            </a:extLst>
          </p:cNvPr>
          <p:cNvSpPr txBox="1"/>
          <p:nvPr/>
        </p:nvSpPr>
        <p:spPr>
          <a:xfrm>
            <a:off x="2924585" y="3509950"/>
            <a:ext cx="2416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1Gbps összehasonlítása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4C26C93E-C4FD-DF08-132B-48C73A5FAB07}"/>
              </a:ext>
            </a:extLst>
          </p:cNvPr>
          <p:cNvSpPr txBox="1"/>
          <p:nvPr/>
        </p:nvSpPr>
        <p:spPr>
          <a:xfrm>
            <a:off x="6876060" y="3683377"/>
            <a:ext cx="2962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100Mbps összehasonlítása</a:t>
            </a:r>
          </a:p>
        </p:txBody>
      </p:sp>
    </p:spTree>
    <p:extLst>
      <p:ext uri="{BB962C8B-B14F-4D97-AF65-F5344CB8AC3E}">
        <p14:creationId xmlns:p14="http://schemas.microsoft.com/office/powerpoint/2010/main" val="4253471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7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  <p:bldP spid="16" grpId="0"/>
      <p:bldP spid="19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9000"/>
                    </a14:imgEffect>
                    <a14:imgEffect>
                      <a14:brightnessContrast bright="-19000" contrast="5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-529372" y="-889844"/>
            <a:ext cx="13638881" cy="928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081454" y="3481925"/>
            <a:ext cx="6029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5F532A46-F029-B651-D0FE-629EB4743EBC}"/>
              </a:ext>
            </a:extLst>
          </p:cNvPr>
          <p:cNvSpPr txBox="1"/>
          <p:nvPr/>
        </p:nvSpPr>
        <p:spPr>
          <a:xfrm>
            <a:off x="1275184" y="2800209"/>
            <a:ext cx="264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5E5D906-67F9-0480-54FE-C4FF168AB954}"/>
              </a:ext>
            </a:extLst>
          </p:cNvPr>
          <p:cNvSpPr txBox="1"/>
          <p:nvPr/>
        </p:nvSpPr>
        <p:spPr>
          <a:xfrm>
            <a:off x="1275184" y="2767943"/>
            <a:ext cx="264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79E32C3-BF06-5690-3C6E-D2F97516E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927" y="54431"/>
            <a:ext cx="6239746" cy="3115110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2B35F015-8FAD-3180-4541-4A5D4D4C7F06}"/>
              </a:ext>
            </a:extLst>
          </p:cNvPr>
          <p:cNvSpPr txBox="1"/>
          <p:nvPr/>
        </p:nvSpPr>
        <p:spPr>
          <a:xfrm>
            <a:off x="6914993" y="360870"/>
            <a:ext cx="538455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</a:rPr>
              <a:t>Iperf </a:t>
            </a:r>
          </a:p>
          <a:p>
            <a:r>
              <a:rPr lang="hu-HU" sz="2000" dirty="0">
                <a:solidFill>
                  <a:schemeClr val="bg1"/>
                </a:solidFill>
              </a:rPr>
              <a:t>-mérés konstans </a:t>
            </a:r>
            <a:r>
              <a:rPr lang="hu-HU" sz="2000" dirty="0" err="1">
                <a:solidFill>
                  <a:schemeClr val="bg1"/>
                </a:solidFill>
              </a:rPr>
              <a:t>eredény</a:t>
            </a:r>
            <a:r>
              <a:rPr lang="hu-HU" sz="2000" dirty="0">
                <a:solidFill>
                  <a:schemeClr val="bg1"/>
                </a:solidFill>
              </a:rPr>
              <a:t> mindig tartja a beállított</a:t>
            </a:r>
          </a:p>
          <a:p>
            <a:r>
              <a:rPr lang="hu-HU" sz="2000" dirty="0">
                <a:solidFill>
                  <a:schemeClr val="bg1"/>
                </a:solidFill>
              </a:rPr>
              <a:t> értékét</a:t>
            </a:r>
          </a:p>
          <a:p>
            <a:r>
              <a:rPr lang="hu-HU" sz="2000" dirty="0">
                <a:solidFill>
                  <a:schemeClr val="bg1"/>
                </a:solidFill>
              </a:rPr>
              <a:t>-egy port</a:t>
            </a:r>
          </a:p>
          <a:p>
            <a:r>
              <a:rPr lang="hu-HU" sz="2000" dirty="0">
                <a:solidFill>
                  <a:schemeClr val="bg1"/>
                </a:solidFill>
              </a:rPr>
              <a:t>-alkalmazkodik a rendszer</a:t>
            </a:r>
          </a:p>
          <a:p>
            <a:r>
              <a:rPr lang="hu-HU" sz="2000" dirty="0">
                <a:solidFill>
                  <a:schemeClr val="bg1"/>
                </a:solidFill>
              </a:rPr>
              <a:t>-nem hasonlít a valós internetes adatfolyamhoz</a:t>
            </a:r>
          </a:p>
          <a:p>
            <a:r>
              <a:rPr lang="hu-HU" sz="2000" dirty="0">
                <a:solidFill>
                  <a:schemeClr val="bg1"/>
                </a:solidFill>
              </a:rPr>
              <a:t>-rendszer tesztelésre megfelel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0E8B97A4-DF3B-8F47-9023-8F4608F79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493" y="3376075"/>
            <a:ext cx="2863961" cy="3389370"/>
          </a:xfrm>
          <a:prstGeom prst="rect">
            <a:avLst/>
          </a:prstGeom>
        </p:spPr>
      </p:pic>
      <p:pic>
        <p:nvPicPr>
          <p:cNvPr id="24" name="Kép 23">
            <a:extLst>
              <a:ext uri="{FF2B5EF4-FFF2-40B4-BE49-F238E27FC236}">
                <a16:creationId xmlns:a16="http://schemas.microsoft.com/office/drawing/2014/main" id="{4E9A923F-4A63-E725-AA76-F9206F297D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9629" y="4334457"/>
            <a:ext cx="4591294" cy="239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48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9000"/>
                    </a14:imgEffect>
                    <a14:imgEffect>
                      <a14:brightnessContrast bright="-19000" contrast="5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-529372" y="-889844"/>
            <a:ext cx="13638881" cy="928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081454" y="3481925"/>
            <a:ext cx="6029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5F532A46-F029-B651-D0FE-629EB4743EBC}"/>
              </a:ext>
            </a:extLst>
          </p:cNvPr>
          <p:cNvSpPr txBox="1"/>
          <p:nvPr/>
        </p:nvSpPr>
        <p:spPr>
          <a:xfrm>
            <a:off x="1275184" y="2800209"/>
            <a:ext cx="264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25E5D906-67F9-0480-54FE-C4FF168AB954}"/>
              </a:ext>
            </a:extLst>
          </p:cNvPr>
          <p:cNvSpPr txBox="1"/>
          <p:nvPr/>
        </p:nvSpPr>
        <p:spPr>
          <a:xfrm>
            <a:off x="1275184" y="2767943"/>
            <a:ext cx="264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2B35F015-8FAD-3180-4541-4A5D4D4C7F06}"/>
              </a:ext>
            </a:extLst>
          </p:cNvPr>
          <p:cNvSpPr txBox="1"/>
          <p:nvPr/>
        </p:nvSpPr>
        <p:spPr>
          <a:xfrm>
            <a:off x="6914993" y="360870"/>
            <a:ext cx="39208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bg1"/>
                </a:solidFill>
              </a:rPr>
              <a:t>SourcesOnOff</a:t>
            </a:r>
          </a:p>
          <a:p>
            <a:r>
              <a:rPr lang="hu-HU" sz="2000" b="1" dirty="0">
                <a:solidFill>
                  <a:schemeClr val="bg1"/>
                </a:solidFill>
              </a:rPr>
              <a:t>-internetes adatforgalom generálás</a:t>
            </a:r>
          </a:p>
          <a:p>
            <a:r>
              <a:rPr lang="hu-HU" sz="2000" b="1" dirty="0">
                <a:solidFill>
                  <a:schemeClr val="bg1"/>
                </a:solidFill>
              </a:rPr>
              <a:t>-több eloszlást követ, random adat</a:t>
            </a:r>
          </a:p>
          <a:p>
            <a:r>
              <a:rPr lang="hu-HU" sz="2000" b="1" dirty="0">
                <a:solidFill>
                  <a:schemeClr val="bg1"/>
                </a:solidFill>
              </a:rPr>
              <a:t>-folyamatos port nyitás</a:t>
            </a:r>
          </a:p>
          <a:p>
            <a:r>
              <a:rPr lang="hu-HU" sz="2000" b="1" dirty="0">
                <a:solidFill>
                  <a:schemeClr val="bg1"/>
                </a:solidFill>
              </a:rPr>
              <a:t>-nem konstans adatfolyam</a:t>
            </a:r>
          </a:p>
          <a:p>
            <a:r>
              <a:rPr lang="hu-HU" sz="2000" b="1" dirty="0">
                <a:solidFill>
                  <a:schemeClr val="bg1"/>
                </a:solidFill>
              </a:rPr>
              <a:t>-nem fejlett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265D4B7-35D3-473B-C03E-B7D5C1CC3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997" y="330087"/>
            <a:ext cx="5907996" cy="2191056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F56BC3AB-BA54-8ACA-0671-07F2FC594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587" y="2861314"/>
            <a:ext cx="3522562" cy="3971992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45E61FC9-2AB7-F608-74FA-ED48F1F85A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5373" y="4404652"/>
            <a:ext cx="5996678" cy="242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39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4166629" y="3532924"/>
            <a:ext cx="3858750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Rendszer</a:t>
            </a:r>
          </a:p>
        </p:txBody>
      </p:sp>
      <p:pic>
        <p:nvPicPr>
          <p:cNvPr id="5" name="Ábra 4" descr="Hálózatdiagram egyszínű kitöltéssel">
            <a:extLst>
              <a:ext uri="{FF2B5EF4-FFF2-40B4-BE49-F238E27FC236}">
                <a16:creationId xmlns:a16="http://schemas.microsoft.com/office/drawing/2014/main" id="{166CA8E9-C86A-E83B-E39A-80CB2E857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0000" y="767080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84313"/>
      </p:ext>
    </p:extLst>
  </p:cSld>
  <p:clrMapOvr>
    <a:masterClrMapping/>
  </p:clrMapOvr>
  <p:transition spd="slow" advTm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Are the Types of System Resources in a Computer?">
            <a:extLst>
              <a:ext uri="{FF2B5EF4-FFF2-40B4-BE49-F238E27FC236}">
                <a16:creationId xmlns:a16="http://schemas.microsoft.com/office/drawing/2014/main" id="{2EB7AD59-B8A3-AF9F-9ACE-0FC42095E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0000"/>
                    </a14:imgEffect>
                    <a14:imgEffect>
                      <a14:colorTemperature colorTemp="5400"/>
                    </a14:imgEffect>
                    <a14:imgEffect>
                      <a14:saturation sat="35000"/>
                    </a14:imgEffect>
                    <a14:imgEffect>
                      <a14:brightnessContrast bright="-28000" contrast="-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9441" y="-1402442"/>
            <a:ext cx="14523404" cy="9662884"/>
          </a:xfrm>
          <a:prstGeom prst="rect">
            <a:avLst/>
          </a:prstGeom>
          <a:blipFill dpi="0" rotWithShape="1">
            <a:blip r:embed="rId6">
              <a:alphaModFix amt="0"/>
            </a:blip>
            <a:srcRect/>
            <a:tile tx="0" ty="0" sx="100000" sy="100000" flip="none" algn="tl"/>
          </a:blipFill>
          <a:effectLst>
            <a:outerShdw blurRad="1270000" dist="50800" dir="21540000" sx="200000" sy="200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3490163" y="992497"/>
            <a:ext cx="521168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Rendszer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" name="Ábra 1" descr="Hálózatdiagram egyszínű kitöltéssel">
            <a:extLst>
              <a:ext uri="{FF2B5EF4-FFF2-40B4-BE49-F238E27FC236}">
                <a16:creationId xmlns:a16="http://schemas.microsoft.com/office/drawing/2014/main" id="{EEE6FCDD-624D-59C6-B9DC-6C5933A7B0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3093" y="-93976"/>
            <a:ext cx="1335500" cy="13355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D2FB04C-09E0-B20C-4910-787A3068A7FF}"/>
              </a:ext>
            </a:extLst>
          </p:cNvPr>
          <p:cNvSpPr txBox="1"/>
          <p:nvPr/>
        </p:nvSpPr>
        <p:spPr>
          <a:xfrm>
            <a:off x="293065" y="2779295"/>
            <a:ext cx="8286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-H</a:t>
            </a:r>
            <a:r>
              <a:rPr lang="hu-HU" sz="2400" dirty="0" err="1">
                <a:solidFill>
                  <a:schemeClr val="bg1"/>
                </a:solidFill>
              </a:rPr>
              <a:t>asonló</a:t>
            </a:r>
            <a:r>
              <a:rPr lang="hu-HU" sz="2400" dirty="0">
                <a:solidFill>
                  <a:schemeClr val="bg1"/>
                </a:solidFill>
              </a:rPr>
              <a:t> alkatrészekből álló számítógépek -&gt; eltérések minimalizálása</a:t>
            </a:r>
          </a:p>
          <a:p>
            <a:r>
              <a:rPr lang="hu-HU" sz="2400" dirty="0">
                <a:solidFill>
                  <a:schemeClr val="bg1"/>
                </a:solidFill>
              </a:rPr>
              <a:t>-Hasonló paraméterekkel rendelkező kábelek-&gt; RJ45 UTP</a:t>
            </a:r>
          </a:p>
          <a:p>
            <a:r>
              <a:rPr lang="hu-HU" sz="2400" dirty="0">
                <a:solidFill>
                  <a:schemeClr val="bg1"/>
                </a:solidFill>
              </a:rPr>
              <a:t>-Routerek konfigurációs beállítása ugyan az -&gt; kivétel Cisco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619B949-8EFB-7FE5-5438-00566332CC2D}"/>
              </a:ext>
            </a:extLst>
          </p:cNvPr>
          <p:cNvSpPr txBox="1"/>
          <p:nvPr/>
        </p:nvSpPr>
        <p:spPr>
          <a:xfrm>
            <a:off x="7895900" y="2775931"/>
            <a:ext cx="4670959" cy="343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>
              <a:lnSpc>
                <a:spcPct val="107000"/>
              </a:lnSpc>
            </a:pPr>
            <a:r>
              <a:rPr lang="hu-HU" sz="20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Rendszer specifikációja</a:t>
            </a: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 </a:t>
            </a:r>
            <a:r>
              <a:rPr lang="en-GB" sz="20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Rendszer</a:t>
            </a:r>
            <a:r>
              <a:rPr lang="en-GB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Ubuntu 22.04.4 LTS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64 bit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GNOME version 42.9</a:t>
            </a: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GB" sz="20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Memori</a:t>
            </a:r>
            <a:r>
              <a:rPr lang="en-GB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4Gb</a:t>
            </a:r>
          </a:p>
          <a:p>
            <a:pPr marL="1143000" lvl="2" indent="-228600">
              <a:lnSpc>
                <a:spcPct val="107000"/>
              </a:lnSpc>
              <a:buFont typeface="Wingdings" panose="05000000000000000000" pitchFamily="2" charset="2"/>
              <a:buChar char=""/>
            </a:pPr>
            <a:r>
              <a:rPr lang="en-GB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-CPU : Intel Core i7-4790 3.6Ghz</a:t>
            </a:r>
          </a:p>
          <a:p>
            <a:pPr marL="1600200" lvl="3" indent="-2286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Width 64bits</a:t>
            </a:r>
          </a:p>
          <a:p>
            <a:pPr marL="1600200" lvl="3" indent="-2286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Core 8</a:t>
            </a:r>
          </a:p>
          <a:p>
            <a:endParaRPr lang="hu-HU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082D9FA9-E8CA-8B3F-51C3-480412B519E7}"/>
              </a:ext>
            </a:extLst>
          </p:cNvPr>
          <p:cNvSpPr txBox="1"/>
          <p:nvPr/>
        </p:nvSpPr>
        <p:spPr>
          <a:xfrm>
            <a:off x="293065" y="4327604"/>
            <a:ext cx="85456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Első mérés</a:t>
            </a:r>
          </a:p>
          <a:p>
            <a:r>
              <a:rPr lang="hu-HU" sz="2400" dirty="0">
                <a:solidFill>
                  <a:schemeClr val="bg1"/>
                </a:solidFill>
              </a:rPr>
              <a:t>      Kliens szerver felépítés Gép-router-Gép</a:t>
            </a:r>
          </a:p>
          <a:p>
            <a:r>
              <a:rPr lang="hu-HU" sz="2400" dirty="0">
                <a:solidFill>
                  <a:schemeClr val="bg1"/>
                </a:solidFill>
              </a:rPr>
              <a:t>Mérés</a:t>
            </a:r>
          </a:p>
          <a:p>
            <a:r>
              <a:rPr lang="hu-HU" sz="2400" dirty="0">
                <a:solidFill>
                  <a:schemeClr val="bg1"/>
                </a:solidFill>
              </a:rPr>
              <a:t>      Több gép -&gt; terhelt hálózat</a:t>
            </a:r>
          </a:p>
          <a:p>
            <a:r>
              <a:rPr lang="hu-HU" sz="2400" dirty="0">
                <a:solidFill>
                  <a:schemeClr val="bg1"/>
                </a:solidFill>
              </a:rPr>
              <a:t>       Kliens szerver -&gt; adat átjuttatása </a:t>
            </a:r>
          </a:p>
        </p:txBody>
      </p:sp>
    </p:spTree>
    <p:extLst>
      <p:ext uri="{BB962C8B-B14F-4D97-AF65-F5344CB8AC3E}">
        <p14:creationId xmlns:p14="http://schemas.microsoft.com/office/powerpoint/2010/main" val="2964528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 Are the Types of System Resources in a Computer?">
            <a:extLst>
              <a:ext uri="{FF2B5EF4-FFF2-40B4-BE49-F238E27FC236}">
                <a16:creationId xmlns:a16="http://schemas.microsoft.com/office/drawing/2014/main" id="{2EB7AD59-B8A3-AF9F-9ACE-0FC42095E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0000"/>
                    </a14:imgEffect>
                    <a14:imgEffect>
                      <a14:colorTemperature colorTemp="5400"/>
                    </a14:imgEffect>
                    <a14:imgEffect>
                      <a14:saturation sat="35000"/>
                    </a14:imgEffect>
                    <a14:imgEffect>
                      <a14:brightnessContrast bright="-28000" contrast="-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9441" y="-1221069"/>
            <a:ext cx="14523404" cy="9662884"/>
          </a:xfrm>
          <a:prstGeom prst="rect">
            <a:avLst/>
          </a:prstGeom>
          <a:blipFill dpi="0" rotWithShape="1">
            <a:blip r:embed="rId6">
              <a:alphaModFix amt="0"/>
            </a:blip>
            <a:srcRect/>
            <a:tile tx="0" ty="0" sx="100000" sy="100000" flip="none" algn="tl"/>
          </a:blipFill>
          <a:effectLst>
            <a:outerShdw blurRad="1270000" dist="50800" dir="21540000" sx="200000" sy="200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2" name="Ábra 1" descr="Hálózatdiagram egyszínű kitöltéssel">
            <a:extLst>
              <a:ext uri="{FF2B5EF4-FFF2-40B4-BE49-F238E27FC236}">
                <a16:creationId xmlns:a16="http://schemas.microsoft.com/office/drawing/2014/main" id="{EEE6FCDD-624D-59C6-B9DC-6C5933A7B0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3093" y="-93976"/>
            <a:ext cx="1335500" cy="1335500"/>
          </a:xfrm>
          <a:prstGeom prst="rect">
            <a:avLst/>
          </a:prstGeom>
        </p:spPr>
      </p:pic>
      <p:pic>
        <p:nvPicPr>
          <p:cNvPr id="4" name="Kép 3" descr="A képen képernyőkép, Grafika, tervezés látható&#10;&#10;Automatikusan generált leírás">
            <a:extLst>
              <a:ext uri="{FF2B5EF4-FFF2-40B4-BE49-F238E27FC236}">
                <a16:creationId xmlns:a16="http://schemas.microsoft.com/office/drawing/2014/main" id="{DB0FB702-331B-B098-2058-F0B0D84789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36000"/>
                    </a14:imgEffect>
                    <a14:imgEffect>
                      <a14:brightnessContrast bright="-4000" contrast="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062" y="1450279"/>
            <a:ext cx="3543300" cy="2533650"/>
          </a:xfrm>
          <a:prstGeom prst="rect">
            <a:avLst/>
          </a:prstGeom>
        </p:spPr>
      </p:pic>
      <p:pic>
        <p:nvPicPr>
          <p:cNvPr id="7" name="Kép 6" descr="A képen képernyőkép, Színesség, művészet, tervezés látható&#10;&#10;Automatikusan generált leírás">
            <a:extLst>
              <a:ext uri="{FF2B5EF4-FFF2-40B4-BE49-F238E27FC236}">
                <a16:creationId xmlns:a16="http://schemas.microsoft.com/office/drawing/2014/main" id="{CBC26184-3C23-C947-DD29-1CE20BC57A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30000"/>
                    </a14:imgEffect>
                    <a14:imgEffect>
                      <a14:brightnessContrast bright="10000" contrast="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1293" y="139199"/>
            <a:ext cx="3034136" cy="5947230"/>
          </a:xfrm>
          <a:prstGeom prst="rect">
            <a:avLst/>
          </a:prstGeom>
        </p:spPr>
      </p:pic>
      <p:sp>
        <p:nvSpPr>
          <p:cNvPr id="8" name="Nyíl: balra-jobbra mutató 7">
            <a:extLst>
              <a:ext uri="{FF2B5EF4-FFF2-40B4-BE49-F238E27FC236}">
                <a16:creationId xmlns:a16="http://schemas.microsoft.com/office/drawing/2014/main" id="{11105543-3344-176D-2C20-324C4C15CBEB}"/>
              </a:ext>
            </a:extLst>
          </p:cNvPr>
          <p:cNvSpPr/>
          <p:nvPr/>
        </p:nvSpPr>
        <p:spPr>
          <a:xfrm>
            <a:off x="3397211" y="2060639"/>
            <a:ext cx="4902006" cy="117048"/>
          </a:xfrm>
          <a:prstGeom prst="leftRightArrow">
            <a:avLst/>
          </a:prstGeom>
          <a:solidFill>
            <a:schemeClr val="accent1">
              <a:alpha val="6000"/>
            </a:schemeClr>
          </a:solidFill>
          <a:ln w="76200">
            <a:solidFill>
              <a:schemeClr val="tx1">
                <a:lumMod val="65000"/>
                <a:lumOff val="35000"/>
                <a:alpha val="8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2" name="Kép 11" descr="A képen képernyőkép, tér, Téglalap, tervezés látható&#10;&#10;Automatikusan generált leírás">
            <a:extLst>
              <a:ext uri="{FF2B5EF4-FFF2-40B4-BE49-F238E27FC236}">
                <a16:creationId xmlns:a16="http://schemas.microsoft.com/office/drawing/2014/main" id="{EEC7BF48-38CE-E73E-70D4-FDDE656A9E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9000" contras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84087" y="3322993"/>
            <a:ext cx="4666617" cy="319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8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8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Eredmények</a:t>
            </a: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3" name="Graphic 4" descr="Bar graph with upward trend with solid fill">
            <a:extLst>
              <a:ext uri="{FF2B5EF4-FFF2-40B4-BE49-F238E27FC236}">
                <a16:creationId xmlns:a16="http://schemas.microsoft.com/office/drawing/2014/main" id="{1CC4F866-CD48-EBA9-395F-09EA48CB4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346" y="1035204"/>
            <a:ext cx="2505308" cy="250530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color is Steel Grey?">
            <a:extLst>
              <a:ext uri="{FF2B5EF4-FFF2-40B4-BE49-F238E27FC236}">
                <a16:creationId xmlns:a16="http://schemas.microsoft.com/office/drawing/2014/main" id="{77E8AD98-BC4D-92FA-81E3-016928EBF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2107" y="-670560"/>
            <a:ext cx="14576214" cy="81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4028700" y="533303"/>
            <a:ext cx="413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Eredmények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3" name="Graphic 4" descr="Bar graph with upward trend with solid fill">
            <a:extLst>
              <a:ext uri="{FF2B5EF4-FFF2-40B4-BE49-F238E27FC236}">
                <a16:creationId xmlns:a16="http://schemas.microsoft.com/office/drawing/2014/main" id="{064FE57A-FC6A-A5E1-5C59-F9F4F39B6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30108" y="-47309"/>
            <a:ext cx="718317" cy="718317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2A09C147-CEC8-9A3E-FE44-D3B3BD1FBEAA}"/>
              </a:ext>
            </a:extLst>
          </p:cNvPr>
          <p:cNvSpPr/>
          <p:nvPr/>
        </p:nvSpPr>
        <p:spPr>
          <a:xfrm>
            <a:off x="683275" y="1251620"/>
            <a:ext cx="1117182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-minden diagrammon mind a 4 útválasztó</a:t>
            </a:r>
          </a:p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-első diagramm TCP kapcsolat </a:t>
            </a:r>
          </a:p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-második diagramm UDP kapcsolat</a:t>
            </a:r>
          </a:p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-függőlegesen az általam beállított érték</a:t>
            </a:r>
          </a:p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-vízszintes tengelyen a mérés átviteli sebessége / csomag veszteség aránya</a:t>
            </a:r>
            <a:endParaRPr lang="en-LT" sz="2400" spc="-150" dirty="0">
              <a:solidFill>
                <a:schemeClr val="bg1"/>
              </a:solidFill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color is Steel Grey?">
            <a:extLst>
              <a:ext uri="{FF2B5EF4-FFF2-40B4-BE49-F238E27FC236}">
                <a16:creationId xmlns:a16="http://schemas.microsoft.com/office/drawing/2014/main" id="{77E8AD98-BC4D-92FA-81E3-016928EBF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2107" y="-670560"/>
            <a:ext cx="14576214" cy="81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298B52D-0398-7776-F81A-3A6A6A1ADD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1744806"/>
              </p:ext>
            </p:extLst>
          </p:nvPr>
        </p:nvGraphicFramePr>
        <p:xfrm>
          <a:off x="124178" y="641488"/>
          <a:ext cx="5676240" cy="6343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Rectangle 5">
            <a:extLst>
              <a:ext uri="{FF2B5EF4-FFF2-40B4-BE49-F238E27FC236}">
                <a16:creationId xmlns:a16="http://schemas.microsoft.com/office/drawing/2014/main" id="{2A09C147-CEC8-9A3E-FE44-D3B3BD1FBEAA}"/>
              </a:ext>
            </a:extLst>
          </p:cNvPr>
          <p:cNvSpPr/>
          <p:nvPr/>
        </p:nvSpPr>
        <p:spPr>
          <a:xfrm>
            <a:off x="1943099" y="-4843"/>
            <a:ext cx="84105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Iperf átviteli eredmények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579E3E4-D389-43E6-839D-990B521619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834941"/>
              </p:ext>
            </p:extLst>
          </p:nvPr>
        </p:nvGraphicFramePr>
        <p:xfrm>
          <a:off x="5730107" y="641488"/>
          <a:ext cx="6483541" cy="6343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4789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color is Steel Grey?">
            <a:extLst>
              <a:ext uri="{FF2B5EF4-FFF2-40B4-BE49-F238E27FC236}">
                <a16:creationId xmlns:a16="http://schemas.microsoft.com/office/drawing/2014/main" id="{77E8AD98-BC4D-92FA-81E3-016928EBF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1682" y="-670560"/>
            <a:ext cx="14576214" cy="81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04FD312-911B-49DF-9EB5-E401960310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7359239"/>
              </p:ext>
            </p:extLst>
          </p:nvPr>
        </p:nvGraphicFramePr>
        <p:xfrm>
          <a:off x="-92294" y="371475"/>
          <a:ext cx="6188294" cy="6486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Rectangle 5">
            <a:extLst>
              <a:ext uri="{FF2B5EF4-FFF2-40B4-BE49-F238E27FC236}">
                <a16:creationId xmlns:a16="http://schemas.microsoft.com/office/drawing/2014/main" id="{E24E0E9D-3CCA-B2DD-5DA8-FFBBD911F046}"/>
              </a:ext>
            </a:extLst>
          </p:cNvPr>
          <p:cNvSpPr/>
          <p:nvPr/>
        </p:nvSpPr>
        <p:spPr>
          <a:xfrm>
            <a:off x="1905000" y="-93829"/>
            <a:ext cx="86296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SourcesOnOff mérési eredmények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3FE141D-8E4E-4324-AF50-E53647D898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2913893"/>
              </p:ext>
            </p:extLst>
          </p:nvPr>
        </p:nvGraphicFramePr>
        <p:xfrm>
          <a:off x="5837431" y="371475"/>
          <a:ext cx="6276012" cy="6396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030895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17727F2-87E1-463E-39C5-FA3186ACB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2000"/>
                    </a14:imgEffect>
                    <a14:imgEffect>
                      <a14:saturation sat="85000"/>
                    </a14:imgEffect>
                    <a14:imgEffect>
                      <a14:brightnessContrast bright="-21000" contrast="2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2391508" y="-1345224"/>
            <a:ext cx="16975016" cy="9548448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4213919" y="385357"/>
            <a:ext cx="37641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54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Tartalom</a:t>
            </a:r>
            <a:endParaRPr lang="en-LT" sz="54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6080835"/>
                  </p:ext>
                </p:extLst>
              </p:nvPr>
            </p:nvGraphicFramePr>
            <p:xfrm>
              <a:off x="5434701" y="1308687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34701" y="1308687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6748019"/>
                  </p:ext>
                </p:extLst>
              </p:nvPr>
            </p:nvGraphicFramePr>
            <p:xfrm>
              <a:off x="8733103" y="1953412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33103" y="1953412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28075173"/>
                  </p:ext>
                </p:extLst>
              </p:nvPr>
            </p:nvGraphicFramePr>
            <p:xfrm>
              <a:off x="-659352" y="4674719"/>
              <a:ext cx="3820680" cy="214913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20680" cy="214913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659352" y="4674719"/>
                <a:ext cx="3820680" cy="214913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8964136"/>
                  </p:ext>
                </p:extLst>
              </p:nvPr>
            </p:nvGraphicFramePr>
            <p:xfrm>
              <a:off x="2689919" y="2873665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89919" y="2873665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zakasznagyítás 15">
                <a:extLst>
                  <a:ext uri="{FF2B5EF4-FFF2-40B4-BE49-F238E27FC236}">
                    <a16:creationId xmlns:a16="http://schemas.microsoft.com/office/drawing/2014/main" id="{B9E7CAC2-15C8-66D2-AEDE-4C90AA3638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8684082"/>
                  </p:ext>
                </p:extLst>
              </p:nvPr>
            </p:nvGraphicFramePr>
            <p:xfrm>
              <a:off x="4572000" y="4892035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068C15A-F21E-48B4-90C1-4819537CAD5B}">
                    <psez:zmPr id="{8F43F6DF-A524-44DC-9FF7-DAEF2191C4BF}" transitionDur="1000" showBg="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zakasznagyítás 15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B9E7CAC2-15C8-66D2-AEDE-4C90AA3638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72000" y="4892035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zakasznagyítás 2">
                <a:extLst>
                  <a:ext uri="{FF2B5EF4-FFF2-40B4-BE49-F238E27FC236}">
                    <a16:creationId xmlns:a16="http://schemas.microsoft.com/office/drawing/2014/main" id="{196E6201-54B7-0413-DF62-2CC409D79F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0955448"/>
                  </p:ext>
                </p:extLst>
              </p:nvPr>
            </p:nvGraphicFramePr>
            <p:xfrm>
              <a:off x="7730130" y="471095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0792C347-C14E-4BB0-A27F-3D61F3E9EC66}">
                    <psez:zmPr id="{7AC351D3-342A-48C4-A743-C6903EFBB7A1}" transitionDur="1000" showBg="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zakasznagyítás 2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196E6201-54B7-0413-DF62-2CC409D79F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30130" y="4710952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" name="Szakasznagyítás 19">
                <a:extLst>
                  <a:ext uri="{FF2B5EF4-FFF2-40B4-BE49-F238E27FC236}">
                    <a16:creationId xmlns:a16="http://schemas.microsoft.com/office/drawing/2014/main" id="{3006F7AB-AA47-6DB9-6222-B776614C68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0257793"/>
                  </p:ext>
                </p:extLst>
              </p:nvPr>
            </p:nvGraphicFramePr>
            <p:xfrm>
              <a:off x="217668" y="142651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08E0E799-E2AE-4E32-A5E5-189D847CAC28}">
                    <psez:zmPr id="{FE3A8229-430A-45AD-934D-E5F97D0D1107}" transitionDur="1000" showBg="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" name="Szakasznagyítás 19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3006F7AB-AA47-6DB9-6222-B776614C68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7668" y="1426516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color is Steel Grey?">
            <a:extLst>
              <a:ext uri="{FF2B5EF4-FFF2-40B4-BE49-F238E27FC236}">
                <a16:creationId xmlns:a16="http://schemas.microsoft.com/office/drawing/2014/main" id="{77E8AD98-BC4D-92FA-81E3-016928EBF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2107" y="-670560"/>
            <a:ext cx="14576214" cy="81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3" name="Graphic 4" descr="Bar graph with upward trend with solid fill">
            <a:extLst>
              <a:ext uri="{FF2B5EF4-FFF2-40B4-BE49-F238E27FC236}">
                <a16:creationId xmlns:a16="http://schemas.microsoft.com/office/drawing/2014/main" id="{064FE57A-FC6A-A5E1-5C59-F9F4F39B6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0108" y="-47309"/>
            <a:ext cx="718317" cy="718317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2A09C147-CEC8-9A3E-FE44-D3B3BD1FBEAA}"/>
              </a:ext>
            </a:extLst>
          </p:cNvPr>
          <p:cNvSpPr/>
          <p:nvPr/>
        </p:nvSpPr>
        <p:spPr>
          <a:xfrm>
            <a:off x="717142" y="1294259"/>
            <a:ext cx="111718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-több gép -&gt; hálózat terhelése</a:t>
            </a:r>
          </a:p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-első diagramm átviteli sebesség mérése </a:t>
            </a:r>
          </a:p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-második diagramm újraküldött adatok száma</a:t>
            </a:r>
            <a:endParaRPr lang="en-LT" sz="2400" spc="-150" dirty="0">
              <a:solidFill>
                <a:schemeClr val="bg1"/>
              </a:solidFill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304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color is Steel Grey?">
            <a:extLst>
              <a:ext uri="{FF2B5EF4-FFF2-40B4-BE49-F238E27FC236}">
                <a16:creationId xmlns:a16="http://schemas.microsoft.com/office/drawing/2014/main" id="{77E8AD98-BC4D-92FA-81E3-016928EBF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1682" y="-670560"/>
            <a:ext cx="14576214" cy="81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24E0E9D-3CCA-B2DD-5DA8-FFBBD911F046}"/>
              </a:ext>
            </a:extLst>
          </p:cNvPr>
          <p:cNvSpPr/>
          <p:nvPr/>
        </p:nvSpPr>
        <p:spPr>
          <a:xfrm>
            <a:off x="1905000" y="-93829"/>
            <a:ext cx="86296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Terhelt hálózat mérési eredmények</a:t>
            </a:r>
            <a:endParaRPr lang="en-LT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542F044-B8DF-17AB-F60C-8F59C54573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566067"/>
              </p:ext>
            </p:extLst>
          </p:nvPr>
        </p:nvGraphicFramePr>
        <p:xfrm>
          <a:off x="131975" y="685799"/>
          <a:ext cx="5505254" cy="5960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BB4EE3F-C89C-F841-41E5-7BBC1D25AC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203362"/>
              </p:ext>
            </p:extLst>
          </p:nvPr>
        </p:nvGraphicFramePr>
        <p:xfrm>
          <a:off x="5637229" y="655782"/>
          <a:ext cx="6305388" cy="59901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4998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color is Steel Grey?">
            <a:extLst>
              <a:ext uri="{FF2B5EF4-FFF2-40B4-BE49-F238E27FC236}">
                <a16:creationId xmlns:a16="http://schemas.microsoft.com/office/drawing/2014/main" id="{77E8AD98-BC4D-92FA-81E3-016928EBF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2107" y="-670560"/>
            <a:ext cx="14576214" cy="819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3" name="Graphic 4" descr="Bar graph with upward trend with solid fill">
            <a:extLst>
              <a:ext uri="{FF2B5EF4-FFF2-40B4-BE49-F238E27FC236}">
                <a16:creationId xmlns:a16="http://schemas.microsoft.com/office/drawing/2014/main" id="{064FE57A-FC6A-A5E1-5C59-F9F4F39B6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0108" y="-47309"/>
            <a:ext cx="718317" cy="718317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2A09C147-CEC8-9A3E-FE44-D3B3BD1FBEAA}"/>
              </a:ext>
            </a:extLst>
          </p:cNvPr>
          <p:cNvSpPr/>
          <p:nvPr/>
        </p:nvSpPr>
        <p:spPr>
          <a:xfrm>
            <a:off x="717142" y="1294259"/>
            <a:ext cx="1117182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TP-LINK ER 6120</a:t>
            </a:r>
          </a:p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-javítási </a:t>
            </a:r>
            <a:r>
              <a:rPr lang="hu-HU" sz="36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kisérlet</a:t>
            </a:r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-&gt; </a:t>
            </a:r>
            <a:r>
              <a:rPr lang="hu-HU" sz="36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reset</a:t>
            </a:r>
            <a:endParaRPr lang="hu-HU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			        -&gt;kábel csere</a:t>
            </a:r>
          </a:p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			        -&gt;Hálózati kártya csere</a:t>
            </a:r>
          </a:p>
          <a:p>
            <a:r>
              <a:rPr lang="hu-HU" sz="36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			        -&gt;software csere</a:t>
            </a:r>
          </a:p>
          <a:p>
            <a:endParaRPr lang="hu-HU" sz="36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  <a:p>
            <a:endParaRPr lang="en-LT" sz="2400" spc="-150" dirty="0">
              <a:solidFill>
                <a:schemeClr val="bg1"/>
              </a:solidFill>
              <a:latin typeface="Raleway Black" panose="020B0503030101060003" pitchFamily="34" charset="77"/>
            </a:endParaRPr>
          </a:p>
        </p:txBody>
      </p:sp>
      <p:pic>
        <p:nvPicPr>
          <p:cNvPr id="6" name="Ábra 5" descr="Lefelé mutató hüvelykujj egyszínű kitöltéssel">
            <a:extLst>
              <a:ext uri="{FF2B5EF4-FFF2-40B4-BE49-F238E27FC236}">
                <a16:creationId xmlns:a16="http://schemas.microsoft.com/office/drawing/2014/main" id="{5CB2DA48-C282-74D6-F593-B39A909465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18314" y="41655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39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5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Továbbfejlesztési lehetőségek</a:t>
            </a:r>
            <a:endParaRPr kumimoji="0" lang="en-LT" sz="54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3" name="Graphic 4" descr="Bar graph with upward trend with solid fill">
            <a:extLst>
              <a:ext uri="{FF2B5EF4-FFF2-40B4-BE49-F238E27FC236}">
                <a16:creationId xmlns:a16="http://schemas.microsoft.com/office/drawing/2014/main" id="{1CC4F866-CD48-EBA9-395F-09EA48CB4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346" y="1035204"/>
            <a:ext cx="2505308" cy="250530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3209489"/>
      </p:ext>
    </p:extLst>
  </p:cSld>
  <p:clrMapOvr>
    <a:masterClrMapping/>
  </p:clrMapOvr>
  <p:transition spd="slow" advTm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86000"/>
                    </a14:imgEffect>
                    <a14:imgEffect>
                      <a14:brightnessContrast bright="-41000" contrast="25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-403873" y="-286773"/>
            <a:ext cx="13064009" cy="870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769713" y="330388"/>
            <a:ext cx="480772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0" lang="hu-HU" sz="4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Továbbfejlesztési</a:t>
            </a:r>
          </a:p>
          <a:p>
            <a:pPr algn="ctr"/>
            <a:r>
              <a:rPr kumimoji="0" lang="hu-HU" sz="4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 lehetőségek</a:t>
            </a:r>
            <a:endParaRPr kumimoji="0" lang="en-LT" sz="44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  <a:p>
            <a:pPr algn="ctr"/>
            <a:endParaRPr lang="en-LT" sz="44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844177" y="566946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300116" y="663572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 rot="443016">
            <a:off x="10116995" y="1307091"/>
            <a:ext cx="1651318" cy="1655240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3" name="Graphic 4" descr="Bar graph with upward trend with solid fill">
            <a:extLst>
              <a:ext uri="{FF2B5EF4-FFF2-40B4-BE49-F238E27FC236}">
                <a16:creationId xmlns:a16="http://schemas.microsoft.com/office/drawing/2014/main" id="{064FE57A-FC6A-A5E1-5C59-F9F4F39B65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2220" y="-160291"/>
            <a:ext cx="651822" cy="65182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Kép 10" descr="A képen embléma, szimbólum, sárga látható&#10;&#10;Automatikusan generált leírás">
            <a:extLst>
              <a:ext uri="{FF2B5EF4-FFF2-40B4-BE49-F238E27FC236}">
                <a16:creationId xmlns:a16="http://schemas.microsoft.com/office/drawing/2014/main" id="{225D847E-0629-12E0-7814-D7C3DD6F56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2792" y="2927532"/>
            <a:ext cx="2486387" cy="2122525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F51CBEC-B3C9-F887-59C7-9110D6C3C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80" y="5036666"/>
            <a:ext cx="4695196" cy="170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Összekötő: szögletes 13">
            <a:extLst>
              <a:ext uri="{FF2B5EF4-FFF2-40B4-BE49-F238E27FC236}">
                <a16:creationId xmlns:a16="http://schemas.microsoft.com/office/drawing/2014/main" id="{DCFD854C-E574-DDAF-0B11-A11AF1928AA8}"/>
              </a:ext>
            </a:extLst>
          </p:cNvPr>
          <p:cNvCxnSpPr>
            <a:cxnSpLocks/>
          </p:cNvCxnSpPr>
          <p:nvPr/>
        </p:nvCxnSpPr>
        <p:spPr>
          <a:xfrm flipV="1">
            <a:off x="5514226" y="3170838"/>
            <a:ext cx="2819549" cy="2816580"/>
          </a:xfrm>
          <a:prstGeom prst="bentConnector3">
            <a:avLst>
              <a:gd name="adj1" fmla="val 50000"/>
            </a:avLst>
          </a:prstGeom>
          <a:ln w="63500">
            <a:solidFill>
              <a:srgbClr val="0B0C0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Kép 7" descr="A képen Grafika, Betűtípus, szimbólum, embléma látható&#10;&#10;Automatikusan generált leírás">
            <a:extLst>
              <a:ext uri="{FF2B5EF4-FFF2-40B4-BE49-F238E27FC236}">
                <a16:creationId xmlns:a16="http://schemas.microsoft.com/office/drawing/2014/main" id="{F9465216-719E-E94D-F36B-84E3DA8997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3107" y="5480053"/>
            <a:ext cx="1428750" cy="1428750"/>
          </a:xfrm>
          <a:prstGeom prst="rect">
            <a:avLst/>
          </a:prstGeom>
        </p:spPr>
      </p:pic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A59C01FE-7F60-E27A-270C-9FB922131097}"/>
              </a:ext>
            </a:extLst>
          </p:cNvPr>
          <p:cNvCxnSpPr/>
          <p:nvPr/>
        </p:nvCxnSpPr>
        <p:spPr>
          <a:xfrm>
            <a:off x="6876437" y="5987418"/>
            <a:ext cx="214942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Kép 25" descr="A képen kör látható&#10;&#10;Automatikusan generált leírás">
            <a:extLst>
              <a:ext uri="{FF2B5EF4-FFF2-40B4-BE49-F238E27FC236}">
                <a16:creationId xmlns:a16="http://schemas.microsoft.com/office/drawing/2014/main" id="{5FAA69C3-0F65-CEB0-3546-02996D97A0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3876" y="1235696"/>
            <a:ext cx="2358458" cy="1487643"/>
          </a:xfrm>
          <a:prstGeom prst="rect">
            <a:avLst/>
          </a:prstGeom>
        </p:spPr>
      </p:pic>
      <p:cxnSp>
        <p:nvCxnSpPr>
          <p:cNvPr id="33" name="Összekötő: szögletes 32">
            <a:extLst>
              <a:ext uri="{FF2B5EF4-FFF2-40B4-BE49-F238E27FC236}">
                <a16:creationId xmlns:a16="http://schemas.microsoft.com/office/drawing/2014/main" id="{382B2AB6-E72C-24B7-553B-7BE77933DC94}"/>
              </a:ext>
            </a:extLst>
          </p:cNvPr>
          <p:cNvCxnSpPr/>
          <p:nvPr/>
        </p:nvCxnSpPr>
        <p:spPr>
          <a:xfrm rot="10800000">
            <a:off x="3627577" y="1951668"/>
            <a:ext cx="3248861" cy="1219171"/>
          </a:xfrm>
          <a:prstGeom prst="bentConnector3">
            <a:avLst>
              <a:gd name="adj1" fmla="val 57407"/>
            </a:avLst>
          </a:prstGeom>
          <a:ln w="63500">
            <a:solidFill>
              <a:srgbClr val="0B0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74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-4.375E-6 -0.1388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08333E-6 7.40741E-7 L 2.08333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95833E-6 -1.11111E-6 L 3.95833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Összegzés</a:t>
            </a:r>
          </a:p>
        </p:txBody>
      </p:sp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3ABC9C15-A943-6549-9279-9BBD8A23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2263" y="459058"/>
            <a:ext cx="3107474" cy="31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8000"/>
                    </a14:imgEffect>
                    <a14:imgEffect>
                      <a14:brightnessContrast bright="-68000" contrast="-63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-356676"/>
            <a:ext cx="12942274" cy="826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6" name="Graphic 22">
            <a:extLst>
              <a:ext uri="{FF2B5EF4-FFF2-40B4-BE49-F238E27FC236}">
                <a16:creationId xmlns:a16="http://schemas.microsoft.com/office/drawing/2014/main" id="{D41648B8-54FC-9049-AD25-9FC457D2D522}"/>
              </a:ext>
            </a:extLst>
          </p:cNvPr>
          <p:cNvSpPr/>
          <p:nvPr/>
        </p:nvSpPr>
        <p:spPr>
          <a:xfrm rot="20322550">
            <a:off x="10450681" y="235916"/>
            <a:ext cx="1678479" cy="1712218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24" name="Graphic 22">
            <a:extLst>
              <a:ext uri="{FF2B5EF4-FFF2-40B4-BE49-F238E27FC236}">
                <a16:creationId xmlns:a16="http://schemas.microsoft.com/office/drawing/2014/main" id="{480C9633-F820-3D45-9499-D282F58F0A66}"/>
              </a:ext>
            </a:extLst>
          </p:cNvPr>
          <p:cNvSpPr/>
          <p:nvPr/>
        </p:nvSpPr>
        <p:spPr>
          <a:xfrm>
            <a:off x="9401174" y="1413658"/>
            <a:ext cx="1533525" cy="1620944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4386100" y="1006250"/>
            <a:ext cx="394851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6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Összegzés</a:t>
            </a:r>
            <a:endParaRPr kumimoji="0" lang="en-LT" sz="6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3250" y="22855"/>
            <a:ext cx="1188184" cy="118818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6820A976-9C02-7EE5-5310-A42E9C26E13C}"/>
              </a:ext>
            </a:extLst>
          </p:cNvPr>
          <p:cNvSpPr txBox="1"/>
          <p:nvPr/>
        </p:nvSpPr>
        <p:spPr>
          <a:xfrm>
            <a:off x="367150" y="1777383"/>
            <a:ext cx="555522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hu-HU" sz="4000" dirty="0">
                <a:solidFill>
                  <a:schemeClr val="bg1"/>
                </a:solidFill>
              </a:rPr>
              <a:t>-Rendszer összerakás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hu-HU" sz="4000" dirty="0">
                <a:solidFill>
                  <a:schemeClr val="bg1"/>
                </a:solidFill>
              </a:rPr>
              <a:t>-Mérések elvégzése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hu-HU" sz="4000" dirty="0">
                <a:solidFill>
                  <a:schemeClr val="bg1"/>
                </a:solidFill>
              </a:rPr>
              <a:t>-Mérések kiértékelése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hu-HU" sz="4000" dirty="0">
                <a:solidFill>
                  <a:schemeClr val="bg1"/>
                </a:solidFill>
              </a:rPr>
              <a:t>-Nem várt eredmény</a:t>
            </a:r>
          </a:p>
        </p:txBody>
      </p:sp>
      <p:pic>
        <p:nvPicPr>
          <p:cNvPr id="5" name="Ábra 4" descr="Pipa jelvény egyszínű kitöltéssel">
            <a:extLst>
              <a:ext uri="{FF2B5EF4-FFF2-40B4-BE49-F238E27FC236}">
                <a16:creationId xmlns:a16="http://schemas.microsoft.com/office/drawing/2014/main" id="{E8D9B395-F2CF-DC26-F39E-E42EEAE961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30762" y="3303538"/>
            <a:ext cx="759730" cy="759730"/>
          </a:xfrm>
          <a:prstGeom prst="rect">
            <a:avLst/>
          </a:prstGeom>
        </p:spPr>
      </p:pic>
      <p:pic>
        <p:nvPicPr>
          <p:cNvPr id="7" name="Ábra 6" descr="Pipa jelvény egyszínű kitöltéssel">
            <a:extLst>
              <a:ext uri="{FF2B5EF4-FFF2-40B4-BE49-F238E27FC236}">
                <a16:creationId xmlns:a16="http://schemas.microsoft.com/office/drawing/2014/main" id="{3C992451-9058-8C0D-807C-6E17B908BB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26403" y="2538063"/>
            <a:ext cx="759730" cy="759730"/>
          </a:xfrm>
          <a:prstGeom prst="rect">
            <a:avLst/>
          </a:prstGeom>
        </p:spPr>
      </p:pic>
      <p:pic>
        <p:nvPicPr>
          <p:cNvPr id="8" name="Ábra 7" descr="Pipa jelvény egyszínű kitöltéssel">
            <a:extLst>
              <a:ext uri="{FF2B5EF4-FFF2-40B4-BE49-F238E27FC236}">
                <a16:creationId xmlns:a16="http://schemas.microsoft.com/office/drawing/2014/main" id="{6142C3C2-3DCC-E436-F083-C1785DD90F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4457" y="1814569"/>
            <a:ext cx="759730" cy="759730"/>
          </a:xfrm>
          <a:prstGeom prst="rect">
            <a:avLst/>
          </a:prstGeom>
        </p:spPr>
      </p:pic>
      <p:pic>
        <p:nvPicPr>
          <p:cNvPr id="10" name="Ábra 9" descr="Mérges arc kitöltéssel egyszínű kitöltéssel">
            <a:extLst>
              <a:ext uri="{FF2B5EF4-FFF2-40B4-BE49-F238E27FC236}">
                <a16:creationId xmlns:a16="http://schemas.microsoft.com/office/drawing/2014/main" id="{133F1F59-EF4D-4C78-E8BB-7C775300B3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6486" y="40238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6" name="Rectangle 105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ectangle 105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73331CB7-1C1B-CB2F-0A89-85E0173A95E2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Köszönöm megtisztelő figyelmüket!</a:t>
            </a:r>
          </a:p>
        </p:txBody>
      </p:sp>
      <p:sp>
        <p:nvSpPr>
          <p:cNvPr id="1068" name="Rectangle 106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9" name="Rectangle 106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FF7D50EB-DCCA-3906-F436-052E3BC84A90}"/>
              </a:ext>
            </a:extLst>
          </p:cNvPr>
          <p:cNvSpPr/>
          <p:nvPr/>
        </p:nvSpPr>
        <p:spPr>
          <a:xfrm>
            <a:off x="325120" y="447039"/>
            <a:ext cx="1117600" cy="620459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9181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4157812" y="3532924"/>
            <a:ext cx="3876382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Bevezető</a:t>
            </a:r>
          </a:p>
        </p:txBody>
      </p:sp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3169A18E-29C1-B14B-9DAC-9A160395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683" y="782444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-82214" y="-49272"/>
            <a:ext cx="12274213" cy="690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BF447-6E17-1A45-AD94-46DCD25C1D16}"/>
              </a:ext>
            </a:extLst>
          </p:cNvPr>
          <p:cNvSpPr/>
          <p:nvPr/>
        </p:nvSpPr>
        <p:spPr>
          <a:xfrm>
            <a:off x="3128210" y="1927873"/>
            <a:ext cx="602909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4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Mi az az internet?</a:t>
            </a:r>
          </a:p>
          <a:p>
            <a:pPr algn="ctr"/>
            <a:r>
              <a:rPr lang="hu-HU" sz="2000" spc="300" dirty="0">
                <a:solidFill>
                  <a:schemeClr val="bg1"/>
                </a:solidFill>
                <a:latin typeface="Raleway" panose="020B0503030101060003" pitchFamily="34" charset="77"/>
              </a:rPr>
              <a:t>-</a:t>
            </a:r>
            <a:r>
              <a:rPr lang="hu-HU" sz="2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Az „internet” egy globális hálózat, amely különböző számítógépeket és hálózati eszközöket kapcsol össze szerte a világon. </a:t>
            </a:r>
          </a:p>
          <a:p>
            <a:pPr algn="ctr"/>
            <a:endParaRPr lang="hu-HU" sz="20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ctr"/>
            <a:endParaRPr lang="hu-HU" sz="20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4229103" y="1082457"/>
            <a:ext cx="3771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4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Bevezető</a:t>
            </a:r>
            <a:endParaRPr lang="en-LT" sz="44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6400" y="-3119"/>
            <a:ext cx="1257300" cy="125730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10078007" y="5662674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3" name="Ábra 2" descr="Felhőalapú informatika egyszínű kitöltéssel">
            <a:extLst>
              <a:ext uri="{FF2B5EF4-FFF2-40B4-BE49-F238E27FC236}">
                <a16:creationId xmlns:a16="http://schemas.microsoft.com/office/drawing/2014/main" id="{7D015D6C-FECC-9333-E085-D0E29C8FB4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54327" y="1285117"/>
            <a:ext cx="878182" cy="878182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38C6514-FE2E-8A45-D5CB-B36125840642}"/>
              </a:ext>
            </a:extLst>
          </p:cNvPr>
          <p:cNvSpPr txBox="1"/>
          <p:nvPr/>
        </p:nvSpPr>
        <p:spPr>
          <a:xfrm>
            <a:off x="4017818" y="3557206"/>
            <a:ext cx="424988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Mi az a protokoll</a:t>
            </a:r>
            <a:br>
              <a:rPr lang="hu-HU" sz="1800" spc="300" dirty="0">
                <a:solidFill>
                  <a:schemeClr val="bg1"/>
                </a:solidFill>
                <a:latin typeface="Raleway" panose="020B0503030101060003" pitchFamily="34" charset="77"/>
              </a:rPr>
            </a:br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</a:rPr>
              <a:t>Szabványok összessége amivel a különböző</a:t>
            </a:r>
          </a:p>
          <a:p>
            <a:pPr algn="ctr"/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</a:rPr>
              <a:t>gyártók által gyártott eszközök</a:t>
            </a:r>
          </a:p>
          <a:p>
            <a:pPr algn="ctr"/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</a:rPr>
              <a:t>kommunikálni tudnak egymással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8F9C6F7-0944-DFF6-7A4A-C71AC52E638E}"/>
              </a:ext>
            </a:extLst>
          </p:cNvPr>
          <p:cNvSpPr txBox="1"/>
          <p:nvPr/>
        </p:nvSpPr>
        <p:spPr>
          <a:xfrm>
            <a:off x="2622884" y="5296128"/>
            <a:ext cx="686541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Internet sebesség</a:t>
            </a:r>
          </a:p>
          <a:p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 </a:t>
            </a:r>
            <a:r>
              <a:rPr lang="hu-HU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Federal</a:t>
            </a:r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Communications</a:t>
            </a:r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Commission</a:t>
            </a:r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(FCC) szerint</a:t>
            </a:r>
            <a:r>
              <a:rPr lang="hu-HU" dirty="0">
                <a:solidFill>
                  <a:schemeClr val="bg1"/>
                </a:solidFill>
              </a:rPr>
              <a:t> </a:t>
            </a:r>
          </a:p>
          <a:p>
            <a:r>
              <a:rPr lang="hu-HU" dirty="0">
                <a:solidFill>
                  <a:schemeClr val="bg1"/>
                </a:solidFill>
              </a:rPr>
              <a:t>Internet sebessége </a:t>
            </a:r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25Mbps-os letöltési sebesség és 3Mbps feltöltési sebesség</a:t>
            </a:r>
          </a:p>
          <a:p>
            <a:endParaRPr lang="hu-HU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8" name="Ábra 7" descr="Mérőeszköz egyszínű kitöltéssel">
            <a:extLst>
              <a:ext uri="{FF2B5EF4-FFF2-40B4-BE49-F238E27FC236}">
                <a16:creationId xmlns:a16="http://schemas.microsoft.com/office/drawing/2014/main" id="{5CC31300-3641-F16B-12CE-7F94E4EAFF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48438" y="4716741"/>
            <a:ext cx="1127713" cy="1127713"/>
          </a:xfrm>
          <a:prstGeom prst="rect">
            <a:avLst/>
          </a:prstGeom>
        </p:spPr>
      </p:pic>
      <p:pic>
        <p:nvPicPr>
          <p:cNvPr id="7" name="Ábra 6" descr="Bemutató ellenőrzőlistával egyszínű kitöltéssel">
            <a:extLst>
              <a:ext uri="{FF2B5EF4-FFF2-40B4-BE49-F238E27FC236}">
                <a16:creationId xmlns:a16="http://schemas.microsoft.com/office/drawing/2014/main" id="{F3FFBB68-7633-1819-5CDF-437F2B6FD8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96391" y="30215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4.58333E-6 0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5" grpId="0"/>
      <p:bldP spid="26" grpId="0" animBg="1"/>
      <p:bldP spid="27" grpId="0" animBg="1"/>
      <p:bldP spid="28" grpId="0" animBg="1"/>
      <p:bldP spid="29" grpId="0" animBg="1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2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-82214" y="-24636"/>
            <a:ext cx="12274213" cy="690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BF447-6E17-1A45-AD94-46DCD25C1D16}"/>
              </a:ext>
            </a:extLst>
          </p:cNvPr>
          <p:cNvSpPr/>
          <p:nvPr/>
        </p:nvSpPr>
        <p:spPr>
          <a:xfrm>
            <a:off x="2478505" y="422976"/>
            <a:ext cx="469231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4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Útválasztó</a:t>
            </a:r>
          </a:p>
          <a:p>
            <a:pPr algn="ctr"/>
            <a:r>
              <a:rPr lang="hu-HU" sz="2000" spc="300" dirty="0">
                <a:solidFill>
                  <a:schemeClr val="bg1"/>
                </a:solidFill>
                <a:latin typeface="Raleway" panose="020B0503030101060003" pitchFamily="34" charset="77"/>
              </a:rPr>
              <a:t>Másnéven router egy hálózati eszköz ami a csomagkapcsolt forgalmat irányítja</a:t>
            </a:r>
          </a:p>
        </p:txBody>
      </p:sp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10078007" y="5662674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A3B4D99-2A50-833D-EFFE-A67BA7CBE796}"/>
              </a:ext>
            </a:extLst>
          </p:cNvPr>
          <p:cNvSpPr/>
          <p:nvPr/>
        </p:nvSpPr>
        <p:spPr>
          <a:xfrm>
            <a:off x="7062487" y="1241835"/>
            <a:ext cx="474221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4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Hálózati kapcsoló</a:t>
            </a:r>
            <a:br>
              <a:rPr lang="hu-HU" sz="2400" b="1" spc="300" dirty="0">
                <a:solidFill>
                  <a:schemeClr val="bg1"/>
                </a:solidFill>
                <a:latin typeface="Raleway" panose="020B0503030101060003" pitchFamily="34" charset="77"/>
              </a:rPr>
            </a:br>
            <a:r>
              <a:rPr lang="hu-HU" sz="2000" spc="300" dirty="0">
                <a:solidFill>
                  <a:schemeClr val="bg1"/>
                </a:solidFill>
                <a:latin typeface="Raleway" panose="020B0503030101060003" pitchFamily="34" charset="77"/>
              </a:rPr>
              <a:t>Másnéven switch olyan hálózati eszköz ami összeköti egy hálózaton belül az eszközöket</a:t>
            </a:r>
            <a:endParaRPr lang="hu-HU" sz="2400" b="1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E927266-7BFC-DAAE-FC16-FC16D734F02E}"/>
              </a:ext>
            </a:extLst>
          </p:cNvPr>
          <p:cNvSpPr/>
          <p:nvPr/>
        </p:nvSpPr>
        <p:spPr>
          <a:xfrm>
            <a:off x="4009267" y="2570844"/>
            <a:ext cx="37886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4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TCP/UDP</a:t>
            </a:r>
          </a:p>
          <a:p>
            <a:pPr algn="ctr"/>
            <a:r>
              <a:rPr lang="hu-HU" sz="2000" spc="300" dirty="0">
                <a:solidFill>
                  <a:schemeClr val="bg1"/>
                </a:solidFill>
                <a:latin typeface="Raleway" panose="020B0503030101060003" pitchFamily="34" charset="77"/>
              </a:rPr>
              <a:t>Nem ill. kapcsolat orientált protokollok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1958A6A-BD2D-A5FC-2D8B-6074CC393431}"/>
              </a:ext>
            </a:extLst>
          </p:cNvPr>
          <p:cNvSpPr/>
          <p:nvPr/>
        </p:nvSpPr>
        <p:spPr>
          <a:xfrm>
            <a:off x="5526914" y="4294927"/>
            <a:ext cx="33163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4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Iperf</a:t>
            </a:r>
          </a:p>
          <a:p>
            <a:pPr algn="ctr"/>
            <a:r>
              <a:rPr lang="hu-HU" sz="2000" spc="300" dirty="0">
                <a:solidFill>
                  <a:schemeClr val="bg1"/>
                </a:solidFill>
                <a:latin typeface="Raleway" panose="020B0503030101060003" pitchFamily="34" charset="77"/>
              </a:rPr>
              <a:t>Hálózat sebesség mérésére használt software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1A18565-2329-5AD7-ECBB-5EB9E4ECCDC9}"/>
              </a:ext>
            </a:extLst>
          </p:cNvPr>
          <p:cNvSpPr/>
          <p:nvPr/>
        </p:nvSpPr>
        <p:spPr>
          <a:xfrm>
            <a:off x="2640712" y="5373001"/>
            <a:ext cx="28718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400" b="1" spc="300" dirty="0">
                <a:solidFill>
                  <a:schemeClr val="bg1"/>
                </a:solidFill>
                <a:latin typeface="Raleway" panose="020B0503030101060003" pitchFamily="34" charset="77"/>
              </a:rPr>
              <a:t>SourcesOnOff</a:t>
            </a:r>
          </a:p>
          <a:p>
            <a:pPr algn="ctr"/>
            <a:r>
              <a:rPr lang="hu-HU" sz="2000" spc="300" dirty="0">
                <a:solidFill>
                  <a:schemeClr val="bg1"/>
                </a:solidFill>
                <a:latin typeface="Raleway" panose="020B0503030101060003" pitchFamily="34" charset="77"/>
              </a:rPr>
              <a:t>Valós hálózat szimulálására</a:t>
            </a:r>
            <a:endParaRPr lang="en-LT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4261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4.58333E-6 0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5" grpId="0"/>
      <p:bldP spid="26" grpId="0" animBg="1"/>
      <p:bldP spid="27" grpId="0" animBg="1"/>
      <p:bldP spid="28" grpId="0" animBg="1"/>
      <p:bldP spid="29" grpId="0" animBg="1"/>
      <p:bldP spid="2" grpId="0"/>
      <p:bldP spid="3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935800" y="3532924"/>
            <a:ext cx="4320415" cy="1092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</a:t>
            </a:r>
            <a:r>
              <a:rPr lang="hu-HU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élkitűzés</a:t>
            </a:r>
          </a:p>
        </p:txBody>
      </p:sp>
      <p:pic>
        <p:nvPicPr>
          <p:cNvPr id="5" name="Ábra 4" descr="Hálózatdiagram egyszínű kitöltéssel">
            <a:extLst>
              <a:ext uri="{FF2B5EF4-FFF2-40B4-BE49-F238E27FC236}">
                <a16:creationId xmlns:a16="http://schemas.microsoft.com/office/drawing/2014/main" id="{166CA8E9-C86A-E83B-E39A-80CB2E857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0000" y="767080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63296"/>
      </p:ext>
    </p:extLst>
  </p:cSld>
  <p:clrMapOvr>
    <a:masterClrMapping/>
  </p:clrMapOvr>
  <p:transition spd="slow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rget Ultra HD Desktop Background Wallpaper for 4K UHD TV : Widescreen &amp;  UltraWide Desktop &amp; Laptop : Tablet : Smartphone">
            <a:extLst>
              <a:ext uri="{FF2B5EF4-FFF2-40B4-BE49-F238E27FC236}">
                <a16:creationId xmlns:a16="http://schemas.microsoft.com/office/drawing/2014/main" id="{A6F99C76-5F08-D19C-1F2C-29948E342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4000"/>
                    </a14:imgEffect>
                    <a14:imgEffect>
                      <a14:brightnessContrast bright="-27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3171967" y="992497"/>
            <a:ext cx="584807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hu-HU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Célkitűzés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" name="Ábra 1" descr="Hálózatdiagram egyszínű kitöltéssel">
            <a:extLst>
              <a:ext uri="{FF2B5EF4-FFF2-40B4-BE49-F238E27FC236}">
                <a16:creationId xmlns:a16="http://schemas.microsoft.com/office/drawing/2014/main" id="{EEE6FCDD-624D-59C6-B9DC-6C5933A7B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3093" y="-93976"/>
            <a:ext cx="1335500" cy="1335500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EC4E0376-E9FA-7C69-3B23-8C689E445D53}"/>
              </a:ext>
            </a:extLst>
          </p:cNvPr>
          <p:cNvSpPr txBox="1"/>
          <p:nvPr/>
        </p:nvSpPr>
        <p:spPr>
          <a:xfrm>
            <a:off x="3565003" y="2835797"/>
            <a:ext cx="624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Olyan hálózat megvalósítása amiben a méréseket el lehet végezni</a:t>
            </a:r>
          </a:p>
        </p:txBody>
      </p:sp>
    </p:spTree>
    <p:extLst>
      <p:ext uri="{BB962C8B-B14F-4D97-AF65-F5344CB8AC3E}">
        <p14:creationId xmlns:p14="http://schemas.microsoft.com/office/powerpoint/2010/main" val="1607449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72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Megvalósítás</a:t>
            </a:r>
            <a:endParaRPr kumimoji="0" lang="en-LT" sz="72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Ábra 5" descr="Vágányok egyszínű kitöltéssel">
            <a:extLst>
              <a:ext uri="{FF2B5EF4-FFF2-40B4-BE49-F238E27FC236}">
                <a16:creationId xmlns:a16="http://schemas.microsoft.com/office/drawing/2014/main" id="{5A9B27F3-E4B5-1235-02C8-BE08E90F2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481" y="802701"/>
            <a:ext cx="2379038" cy="237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9000"/>
                    </a14:imgEffect>
                    <a14:imgEffect>
                      <a14:brightnessContrast contrast="5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-380082" y="-1158655"/>
            <a:ext cx="13181681" cy="928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724283" y="1001036"/>
            <a:ext cx="47434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hu-HU" sz="5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Megvalósítás</a:t>
            </a:r>
            <a:endParaRPr lang="en-LT" sz="54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081454" y="3481925"/>
            <a:ext cx="6029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pic>
        <p:nvPicPr>
          <p:cNvPr id="3" name="Ábra 2" descr="Vágányok egyszínű kitöltéssel">
            <a:extLst>
              <a:ext uri="{FF2B5EF4-FFF2-40B4-BE49-F238E27FC236}">
                <a16:creationId xmlns:a16="http://schemas.microsoft.com/office/drawing/2014/main" id="{0B035613-9D8B-4AC7-AC9A-0AD20064F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116419"/>
            <a:ext cx="1085850" cy="108585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FA4A0A42-F7C3-0884-C8E8-F04A14AE81D2}"/>
              </a:ext>
            </a:extLst>
          </p:cNvPr>
          <p:cNvSpPr txBox="1"/>
          <p:nvPr/>
        </p:nvSpPr>
        <p:spPr>
          <a:xfrm>
            <a:off x="911054" y="3928857"/>
            <a:ext cx="1460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solidFill>
                  <a:schemeClr val="bg1"/>
                </a:solidFill>
              </a:rPr>
              <a:t>Ötlet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1B45375-F9EB-0BBA-08C6-808620293A6E}"/>
              </a:ext>
            </a:extLst>
          </p:cNvPr>
          <p:cNvSpPr txBox="1"/>
          <p:nvPr/>
        </p:nvSpPr>
        <p:spPr>
          <a:xfrm>
            <a:off x="3161564" y="4586512"/>
            <a:ext cx="2124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solidFill>
                  <a:schemeClr val="bg1"/>
                </a:solidFill>
              </a:rPr>
              <a:t>Rendszer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9183B1E-4825-D823-1848-63680FD6604C}"/>
              </a:ext>
            </a:extLst>
          </p:cNvPr>
          <p:cNvSpPr txBox="1"/>
          <p:nvPr/>
        </p:nvSpPr>
        <p:spPr>
          <a:xfrm>
            <a:off x="6372146" y="5114942"/>
            <a:ext cx="1676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solidFill>
                  <a:schemeClr val="bg1"/>
                </a:solidFill>
              </a:rPr>
              <a:t>Mérés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D6C5A40-D192-C096-F736-2C3BB7B59CB1}"/>
              </a:ext>
            </a:extLst>
          </p:cNvPr>
          <p:cNvSpPr txBox="1"/>
          <p:nvPr/>
        </p:nvSpPr>
        <p:spPr>
          <a:xfrm>
            <a:off x="8745327" y="5925340"/>
            <a:ext cx="2878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>
                <a:solidFill>
                  <a:schemeClr val="bg1"/>
                </a:solidFill>
              </a:rPr>
              <a:t>Eredmény</a:t>
            </a:r>
          </a:p>
        </p:txBody>
      </p:sp>
      <p:cxnSp>
        <p:nvCxnSpPr>
          <p:cNvPr id="11" name="Összekötő: szögletes 10">
            <a:extLst>
              <a:ext uri="{FF2B5EF4-FFF2-40B4-BE49-F238E27FC236}">
                <a16:creationId xmlns:a16="http://schemas.microsoft.com/office/drawing/2014/main" id="{A98181D2-6F99-106E-1B3D-36C9CA52E52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371725" y="4282800"/>
            <a:ext cx="789839" cy="657655"/>
          </a:xfrm>
          <a:prstGeom prst="bentConnector3">
            <a:avLst/>
          </a:prstGeom>
          <a:ln w="63500">
            <a:solidFill>
              <a:srgbClr val="0B0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Összekötő: szögletes 12">
            <a:extLst>
              <a:ext uri="{FF2B5EF4-FFF2-40B4-BE49-F238E27FC236}">
                <a16:creationId xmlns:a16="http://schemas.microsoft.com/office/drawing/2014/main" id="{327BC251-CF53-DF3A-4272-6AC88D754D5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5285639" y="4940455"/>
            <a:ext cx="1086507" cy="528430"/>
          </a:xfrm>
          <a:prstGeom prst="bentConnector3">
            <a:avLst/>
          </a:prstGeom>
          <a:ln w="63500">
            <a:solidFill>
              <a:srgbClr val="0B0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Összekötő: szögletes 15">
            <a:extLst>
              <a:ext uri="{FF2B5EF4-FFF2-40B4-BE49-F238E27FC236}">
                <a16:creationId xmlns:a16="http://schemas.microsoft.com/office/drawing/2014/main" id="{2E68E39E-1DD4-495D-C393-33483AE0410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048625" y="5468885"/>
            <a:ext cx="696702" cy="810398"/>
          </a:xfrm>
          <a:prstGeom prst="bentConnector3">
            <a:avLst/>
          </a:prstGeom>
          <a:ln w="63500">
            <a:solidFill>
              <a:srgbClr val="0B0C0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AEA03C1E-0052-12BA-439F-8968C2A9B134}"/>
              </a:ext>
            </a:extLst>
          </p:cNvPr>
          <p:cNvSpPr txBox="1"/>
          <p:nvPr/>
        </p:nvSpPr>
        <p:spPr>
          <a:xfrm>
            <a:off x="151542" y="2179925"/>
            <a:ext cx="4264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bg1"/>
                </a:solidFill>
                <a:latin typeface="Raleway Black" pitchFamily="2" charset="0"/>
              </a:rPr>
              <a:t>A megvalósítás lépései</a:t>
            </a:r>
          </a:p>
        </p:txBody>
      </p:sp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855</Words>
  <Application>Microsoft Office PowerPoint</Application>
  <PresentationFormat>Szélesvásznú</PresentationFormat>
  <Paragraphs>185</Paragraphs>
  <Slides>27</Slides>
  <Notes>19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Montserrat</vt:lpstr>
      <vt:lpstr>Raleway</vt:lpstr>
      <vt:lpstr>Raleway Black</vt:lpstr>
      <vt:lpstr>Symbol</vt:lpstr>
      <vt:lpstr>Times New Roman</vt:lpstr>
      <vt:lpstr>Wingdings</vt:lpstr>
      <vt:lpstr>Office Theme</vt:lpstr>
      <vt:lpstr>Hálózati adatforgalom vizsgálata különböző átvitel mellett Kari TDK   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2023-10-03T06:31:12Z</dcterms:created>
  <dcterms:modified xsi:type="dcterms:W3CDTF">2024-04-24T09:37:30Z</dcterms:modified>
</cp:coreProperties>
</file>